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</p:sldIdLst>
  <p:sldSz cy="5143500" cx="9144000"/>
  <p:notesSz cx="6858000" cy="9144000"/>
  <p:embeddedFontLst>
    <p:embeddedFont>
      <p:font typeface="Helvetica Neue"/>
      <p:regular r:id="rId22"/>
      <p:bold r:id="rId23"/>
      <p:italic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ABCBC4A-7FBA-441F-A15A-01EEE2B0DA77}">
  <a:tblStyle styleId="{7ABCBC4A-7FBA-441F-A15A-01EEE2B0DA7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font" Target="fonts/HelveticaNeue-regular.fntdata"/><Relationship Id="rId21" Type="http://schemas.openxmlformats.org/officeDocument/2006/relationships/slide" Target="slides/slide15.xml"/><Relationship Id="rId24" Type="http://schemas.openxmlformats.org/officeDocument/2006/relationships/font" Target="fonts/HelveticaNeue-italic.fntdata"/><Relationship Id="rId23" Type="http://schemas.openxmlformats.org/officeDocument/2006/relationships/font" Target="fonts/HelveticaNeue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5" Type="http://schemas.openxmlformats.org/officeDocument/2006/relationships/font" Target="fonts/HelveticaNeue-bold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13ae9693cb9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13ae9693cb9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Say final layer here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13ac6f19bfc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13ac6f19bfc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13ac6f19bfc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13ac6f19bfc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13ac6f19bfc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13ac6f19bfc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11656f2143e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11656f2143e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13ac6f19bfc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13ac6f19bfc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11455489a6d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11455489a6d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Stronger motivation for invariances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1455489a6d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11455489a6d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Invarianece where? Output or representation? 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161d8f3ef4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1161d8f3ef4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rgbClr val="595959"/>
                </a:solidFill>
              </a:rPr>
              <a:t>This generalizes the implicit assumption that set of transformations a NN should be robust to are defined wrt another system (human)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1455489a6d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11455489a6d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Check range – dont say if different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1455489a6d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11455489a6d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1455489a6d_0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11455489a6d_0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f4530bada9_0_2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f4530bada9_0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1161d8f3ef4_1_3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1161d8f3ef4_1_3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11.png"/><Relationship Id="rId11" Type="http://schemas.openxmlformats.org/officeDocument/2006/relationships/image" Target="../media/image15.png"/><Relationship Id="rId10" Type="http://schemas.openxmlformats.org/officeDocument/2006/relationships/image" Target="../media/image1.png"/><Relationship Id="rId9" Type="http://schemas.openxmlformats.org/officeDocument/2006/relationships/image" Target="../media/image3.png"/><Relationship Id="rId5" Type="http://schemas.openxmlformats.org/officeDocument/2006/relationships/image" Target="../media/image9.png"/><Relationship Id="rId6" Type="http://schemas.openxmlformats.org/officeDocument/2006/relationships/image" Target="../media/image32.png"/><Relationship Id="rId7" Type="http://schemas.openxmlformats.org/officeDocument/2006/relationships/image" Target="../media/image19.png"/><Relationship Id="rId8" Type="http://schemas.openxmlformats.org/officeDocument/2006/relationships/image" Target="../media/image2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8.png"/><Relationship Id="rId4" Type="http://schemas.openxmlformats.org/officeDocument/2006/relationships/image" Target="../media/image30.gif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2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png"/><Relationship Id="rId4" Type="http://schemas.openxmlformats.org/officeDocument/2006/relationships/image" Target="../media/image12.png"/><Relationship Id="rId5" Type="http://schemas.openxmlformats.org/officeDocument/2006/relationships/image" Target="../media/image10.png"/><Relationship Id="rId6" Type="http://schemas.openxmlformats.org/officeDocument/2006/relationships/image" Target="../media/image4.png"/><Relationship Id="rId7" Type="http://schemas.openxmlformats.org/officeDocument/2006/relationships/image" Target="../media/image2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0" Type="http://schemas.openxmlformats.org/officeDocument/2006/relationships/image" Target="../media/image16.png"/><Relationship Id="rId9" Type="http://schemas.openxmlformats.org/officeDocument/2006/relationships/image" Target="../media/image13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23.png"/><Relationship Id="rId8" Type="http://schemas.openxmlformats.org/officeDocument/2006/relationships/image" Target="../media/image2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8.png"/><Relationship Id="rId4" Type="http://schemas.openxmlformats.org/officeDocument/2006/relationships/image" Target="../media/image17.png"/><Relationship Id="rId5" Type="http://schemas.openxmlformats.org/officeDocument/2006/relationships/image" Target="../media/image23.png"/><Relationship Id="rId6" Type="http://schemas.openxmlformats.org/officeDocument/2006/relationships/image" Target="../media/image21.png"/><Relationship Id="rId7" Type="http://schemas.openxmlformats.org/officeDocument/2006/relationships/image" Target="../media/image4.png"/><Relationship Id="rId8" Type="http://schemas.openxmlformats.org/officeDocument/2006/relationships/image" Target="../media/image2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3.png"/><Relationship Id="rId4" Type="http://schemas.openxmlformats.org/officeDocument/2006/relationships/image" Target="../media/image2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5.png"/></Relationships>
</file>

<file path=ppt/slides/_rels/slide7.xml.rels><?xml version="1.0" encoding="UTF-8" standalone="yes"?><Relationships xmlns="http://schemas.openxmlformats.org/package/2006/relationships"><Relationship Id="rId11" Type="http://schemas.openxmlformats.org/officeDocument/2006/relationships/image" Target="../media/image8.png"/><Relationship Id="rId10" Type="http://schemas.openxmlformats.org/officeDocument/2006/relationships/image" Target="../media/image7.png"/><Relationship Id="rId13" Type="http://schemas.openxmlformats.org/officeDocument/2006/relationships/image" Target="../media/image16.png"/><Relationship Id="rId1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arxiv.org/abs/1412.0035" TargetMode="External"/><Relationship Id="rId4" Type="http://schemas.openxmlformats.org/officeDocument/2006/relationships/image" Target="../media/image13.png"/><Relationship Id="rId9" Type="http://schemas.openxmlformats.org/officeDocument/2006/relationships/image" Target="../media/image6.png"/><Relationship Id="rId5" Type="http://schemas.openxmlformats.org/officeDocument/2006/relationships/image" Target="../media/image23.png"/><Relationship Id="rId6" Type="http://schemas.openxmlformats.org/officeDocument/2006/relationships/image" Target="../media/image26.png"/><Relationship Id="rId7" Type="http://schemas.openxmlformats.org/officeDocument/2006/relationships/image" Target="../media/image24.png"/><Relationship Id="rId8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1" Type="http://schemas.openxmlformats.org/officeDocument/2006/relationships/image" Target="../media/image16.png"/><Relationship Id="rId10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9" Type="http://schemas.openxmlformats.org/officeDocument/2006/relationships/image" Target="../media/image8.png"/><Relationship Id="rId5" Type="http://schemas.openxmlformats.org/officeDocument/2006/relationships/image" Target="../media/image23.png"/><Relationship Id="rId6" Type="http://schemas.openxmlformats.org/officeDocument/2006/relationships/image" Target="../media/image13.png"/><Relationship Id="rId7" Type="http://schemas.openxmlformats.org/officeDocument/2006/relationships/image" Target="../media/image24.png"/><Relationship Id="rId8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1.png"/><Relationship Id="rId4" Type="http://schemas.openxmlformats.org/officeDocument/2006/relationships/image" Target="../media/image27.png"/><Relationship Id="rId9" Type="http://schemas.openxmlformats.org/officeDocument/2006/relationships/image" Target="../media/image24.png"/><Relationship Id="rId5" Type="http://schemas.openxmlformats.org/officeDocument/2006/relationships/image" Target="../media/image23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0" y="-65325"/>
            <a:ext cx="8520600" cy="106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Helvetica Neue"/>
                <a:ea typeface="Helvetica Neue"/>
                <a:cs typeface="Helvetica Neue"/>
                <a:sym typeface="Helvetica Neue"/>
              </a:rPr>
              <a:t>Measuring Representational Robustness of Neural Networks Through Shared Invariances</a:t>
            </a:r>
            <a:endParaRPr b="1" sz="24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2568225" y="1846175"/>
            <a:ext cx="3986400" cy="9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Vedant Nanda</a:t>
            </a:r>
            <a:endParaRPr b="1" sz="19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University of Maryland &amp; MPI-SWS</a:t>
            </a:r>
            <a:endParaRPr b="1" sz="19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ICML 2022</a:t>
            </a:r>
            <a:endParaRPr sz="1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6" name="Google Shape;56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</a:rPr>
              <a:t>‹#›</a:t>
            </a:fld>
            <a:endParaRPr>
              <a:solidFill>
                <a:schemeClr val="dk1"/>
              </a:solidFill>
            </a:endParaRPr>
          </a:p>
        </p:txBody>
      </p:sp>
      <p:pic>
        <p:nvPicPr>
          <p:cNvPr id="57" name="Google Shape;5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35115" y="3988702"/>
            <a:ext cx="727401" cy="727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27925" y="3979074"/>
            <a:ext cx="599499" cy="752856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46887" y="2763338"/>
            <a:ext cx="599499" cy="799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13"/>
          <p:cNvPicPr preferRelativeResize="0"/>
          <p:nvPr/>
        </p:nvPicPr>
        <p:blipFill rotWithShape="1">
          <a:blip r:embed="rId6">
            <a:alphaModFix/>
          </a:blip>
          <a:srcRect b="0" l="8670" r="16327" t="0"/>
          <a:stretch/>
        </p:blipFill>
        <p:spPr>
          <a:xfrm>
            <a:off x="2986850" y="2763525"/>
            <a:ext cx="599501" cy="799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13"/>
          <p:cNvPicPr preferRelativeResize="0"/>
          <p:nvPr/>
        </p:nvPicPr>
        <p:blipFill rotWithShape="1">
          <a:blip r:embed="rId7">
            <a:alphaModFix/>
          </a:blip>
          <a:srcRect b="0" l="10362" r="0" t="0"/>
          <a:stretch/>
        </p:blipFill>
        <p:spPr>
          <a:xfrm>
            <a:off x="5065525" y="2756744"/>
            <a:ext cx="599500" cy="799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3"/>
          <p:cNvPicPr preferRelativeResize="0"/>
          <p:nvPr/>
        </p:nvPicPr>
        <p:blipFill rotWithShape="1">
          <a:blip r:embed="rId8">
            <a:alphaModFix/>
          </a:blip>
          <a:srcRect b="0" l="14361" r="10641" t="0"/>
          <a:stretch/>
        </p:blipFill>
        <p:spPr>
          <a:xfrm>
            <a:off x="6160822" y="2752697"/>
            <a:ext cx="599501" cy="798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880141" y="2755930"/>
            <a:ext cx="599500" cy="799324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3"/>
          <p:cNvSpPr txBox="1"/>
          <p:nvPr>
            <p:ph idx="1" type="subTitle"/>
          </p:nvPr>
        </p:nvSpPr>
        <p:spPr>
          <a:xfrm>
            <a:off x="2018850" y="3597025"/>
            <a:ext cx="850500" cy="35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Till Speicher</a:t>
            </a:r>
            <a:endParaRPr sz="1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5" name="Google Shape;65;p13"/>
          <p:cNvSpPr txBox="1"/>
          <p:nvPr>
            <p:ph idx="1" type="subTitle"/>
          </p:nvPr>
        </p:nvSpPr>
        <p:spPr>
          <a:xfrm>
            <a:off x="2769077" y="3597025"/>
            <a:ext cx="1068900" cy="45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Camila Kolling</a:t>
            </a:r>
            <a:endParaRPr sz="1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6" name="Google Shape;66;p13"/>
          <p:cNvSpPr txBox="1"/>
          <p:nvPr>
            <p:ph idx="1" type="subTitle"/>
          </p:nvPr>
        </p:nvSpPr>
        <p:spPr>
          <a:xfrm>
            <a:off x="4854250" y="3583389"/>
            <a:ext cx="1068900" cy="45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John P. Dickerson</a:t>
            </a:r>
            <a:endParaRPr sz="1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7" name="Google Shape;67;p13"/>
          <p:cNvSpPr txBox="1"/>
          <p:nvPr>
            <p:ph idx="1" type="subTitle"/>
          </p:nvPr>
        </p:nvSpPr>
        <p:spPr>
          <a:xfrm>
            <a:off x="5938884" y="3574178"/>
            <a:ext cx="1068900" cy="45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Adrian Weller</a:t>
            </a:r>
            <a:endParaRPr sz="1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8" name="Google Shape;68;p13"/>
          <p:cNvSpPr txBox="1"/>
          <p:nvPr>
            <p:ph idx="1" type="subTitle"/>
          </p:nvPr>
        </p:nvSpPr>
        <p:spPr>
          <a:xfrm>
            <a:off x="3617191" y="3582575"/>
            <a:ext cx="1068900" cy="45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Krishna P. Gummadi</a:t>
            </a:r>
            <a:endParaRPr sz="1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69" name="Google Shape;69;p13"/>
          <p:cNvPicPr preferRelativeResize="0"/>
          <p:nvPr/>
        </p:nvPicPr>
        <p:blipFill rotWithShape="1">
          <a:blip r:embed="rId10">
            <a:alphaModFix/>
          </a:blip>
          <a:srcRect b="27051" l="4261" r="4288" t="26564"/>
          <a:stretch/>
        </p:blipFill>
        <p:spPr>
          <a:xfrm>
            <a:off x="2847812" y="4040674"/>
            <a:ext cx="911424" cy="616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146750" y="996341"/>
            <a:ext cx="850501" cy="8498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22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STIR offers insights beyond representation similarity</a:t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67" name="Google Shape;467;p22"/>
          <p:cNvSpPr txBox="1"/>
          <p:nvPr>
            <p:ph idx="1" type="body"/>
          </p:nvPr>
        </p:nvSpPr>
        <p:spPr>
          <a:xfrm>
            <a:off x="311700" y="759812"/>
            <a:ext cx="8520600" cy="50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 ResNet18 trained on CIFAR10 using same hyperparams – only differ in initial weights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68" name="Google Shape;468;p22"/>
          <p:cNvSpPr txBox="1"/>
          <p:nvPr>
            <p:ph idx="1" type="body"/>
          </p:nvPr>
        </p:nvSpPr>
        <p:spPr>
          <a:xfrm>
            <a:off x="114975" y="2981275"/>
            <a:ext cx="4111500" cy="67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Models trained using Vanilla loss only have </a:t>
            </a:r>
            <a:r>
              <a:rPr b="1" lang="en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moderate</a:t>
            </a:r>
            <a:r>
              <a:rPr lang="en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levels of shared invariance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69" name="Google Shape;469;p22"/>
          <p:cNvSpPr txBox="1"/>
          <p:nvPr>
            <p:ph idx="1" type="body"/>
          </p:nvPr>
        </p:nvSpPr>
        <p:spPr>
          <a:xfrm>
            <a:off x="4426500" y="2981275"/>
            <a:ext cx="4045800" cy="7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Models trained with Adversarial Training (AT) have </a:t>
            </a:r>
            <a:r>
              <a:rPr b="1" lang="en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high</a:t>
            </a:r>
            <a:r>
              <a:rPr lang="en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levels of shared invariance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70" name="Google Shape;470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</a:rPr>
              <a:t>‹#›</a:t>
            </a:fld>
            <a:endParaRPr>
              <a:solidFill>
                <a:schemeClr val="dk1"/>
              </a:solidFill>
            </a:endParaRPr>
          </a:p>
        </p:txBody>
      </p:sp>
      <p:sp>
        <p:nvSpPr>
          <p:cNvPr id="471" name="Google Shape;471;p22"/>
          <p:cNvSpPr txBox="1"/>
          <p:nvPr>
            <p:ph idx="1" type="body"/>
          </p:nvPr>
        </p:nvSpPr>
        <p:spPr>
          <a:xfrm>
            <a:off x="114975" y="3651775"/>
            <a:ext cx="8264700" cy="67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Models trained with AT should have higher shared invariance than Vanilla since AT induces invariance to ℓ</a:t>
            </a:r>
            <a:r>
              <a:rPr baseline="-25000" lang="en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</a:t>
            </a:r>
            <a:r>
              <a:rPr lang="en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perturbations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72" name="Google Shape;472;p22"/>
          <p:cNvSpPr txBox="1"/>
          <p:nvPr>
            <p:ph idx="1" type="body"/>
          </p:nvPr>
        </p:nvSpPr>
        <p:spPr>
          <a:xfrm>
            <a:off x="971750" y="1210650"/>
            <a:ext cx="2221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ctr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ResNet18 Vanilla (𝒎</a:t>
            </a:r>
            <a:r>
              <a:rPr baseline="-25000" lang="en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r>
              <a:rPr lang="en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),</a:t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lnSpc>
                <a:spcPct val="7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ResNet18 Vanilla (𝒎</a:t>
            </a:r>
            <a:r>
              <a:rPr baseline="-25000" lang="en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r>
              <a:rPr lang="en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73" name="Google Shape;473;p22"/>
          <p:cNvSpPr txBox="1"/>
          <p:nvPr>
            <p:ph idx="1" type="body"/>
          </p:nvPr>
        </p:nvSpPr>
        <p:spPr>
          <a:xfrm>
            <a:off x="4770275" y="1163850"/>
            <a:ext cx="2811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" sz="122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ResNet18 Adversarial Training (𝒎</a:t>
            </a:r>
            <a:r>
              <a:rPr baseline="-25000" lang="en" sz="122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r>
              <a:rPr lang="en" sz="122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),</a:t>
            </a:r>
            <a:endParaRPr sz="122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lnSpc>
                <a:spcPct val="75000"/>
              </a:lnSpc>
              <a:spcBef>
                <a:spcPts val="1200"/>
              </a:spcBef>
              <a:spcAft>
                <a:spcPts val="1200"/>
              </a:spcAft>
              <a:buSzPts val="935"/>
              <a:buNone/>
            </a:pPr>
            <a:r>
              <a:rPr lang="en" sz="122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ResNet18 Adversarial Training (𝒎</a:t>
            </a:r>
            <a:r>
              <a:rPr baseline="-25000" lang="en" sz="122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r>
              <a:rPr lang="en" sz="122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  <a:endParaRPr sz="122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74" name="Google Shape;474;p22"/>
          <p:cNvSpPr txBox="1"/>
          <p:nvPr>
            <p:ph idx="1" type="body"/>
          </p:nvPr>
        </p:nvSpPr>
        <p:spPr>
          <a:xfrm>
            <a:off x="114975" y="4276075"/>
            <a:ext cx="8264700" cy="50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CKA is high in both cases and hence does not offer such insights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aphicFrame>
        <p:nvGraphicFramePr>
          <p:cNvPr id="475" name="Google Shape;475;p22"/>
          <p:cNvGraphicFramePr/>
          <p:nvPr/>
        </p:nvGraphicFramePr>
        <p:xfrm>
          <a:off x="857450" y="1818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{7ABCBC4A-7FBA-441F-A15A-01EEE2B0DA77}</a:tableStyleId>
              </a:tblPr>
              <a:tblGrid>
                <a:gridCol w="558300"/>
                <a:gridCol w="983800"/>
                <a:gridCol w="937150"/>
              </a:tblGrid>
              <a:tr h="314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𝒎</a:t>
                      </a:r>
                      <a:r>
                        <a:rPr baseline="-25000" lang="en" sz="1200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</a:t>
                      </a:r>
                      <a:r>
                        <a:rPr lang="en" sz="1200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| 𝒎</a:t>
                      </a:r>
                      <a:r>
                        <a:rPr baseline="-25000" lang="en" sz="1200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2</a:t>
                      </a:r>
                      <a:endParaRPr sz="12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𝒎</a:t>
                      </a:r>
                      <a:r>
                        <a:rPr baseline="-25000" lang="en" sz="1200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2</a:t>
                      </a:r>
                      <a:r>
                        <a:rPr lang="en" sz="1200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| 𝒎</a:t>
                      </a:r>
                      <a:r>
                        <a:rPr baseline="-25000" lang="en" sz="1200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</a:t>
                      </a:r>
                      <a:endParaRPr sz="12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/>
                </a:tc>
              </a:tr>
              <a:tr h="300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STIR</a:t>
                      </a:r>
                      <a:endParaRPr sz="1200">
                        <a:solidFill>
                          <a:schemeClr val="dk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0.605 </a:t>
                      </a:r>
                      <a:r>
                        <a:rPr baseline="-25000" lang="en" sz="1200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± 0.013</a:t>
                      </a:r>
                      <a:endParaRPr baseline="-25000" sz="1200">
                        <a:solidFill>
                          <a:schemeClr val="dk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0.562 </a:t>
                      </a:r>
                      <a:r>
                        <a:rPr baseline="-25000" lang="en" sz="1200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± 0.023</a:t>
                      </a:r>
                      <a:endParaRPr sz="12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CKA</a:t>
                      </a:r>
                      <a:endParaRPr sz="1200">
                        <a:solidFill>
                          <a:schemeClr val="dk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/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0.967 </a:t>
                      </a:r>
                      <a:r>
                        <a:rPr baseline="-25000" lang="en" sz="1200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± 0.000</a:t>
                      </a:r>
                      <a:endParaRPr sz="1200">
                        <a:solidFill>
                          <a:schemeClr val="dk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/>
                </a:tc>
                <a:tc hMerge="1"/>
              </a:tr>
            </a:tbl>
          </a:graphicData>
        </a:graphic>
      </p:graphicFrame>
      <p:graphicFrame>
        <p:nvGraphicFramePr>
          <p:cNvPr id="476" name="Google Shape;476;p22"/>
          <p:cNvGraphicFramePr/>
          <p:nvPr/>
        </p:nvGraphicFramePr>
        <p:xfrm>
          <a:off x="4896050" y="1818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{7ABCBC4A-7FBA-441F-A15A-01EEE2B0DA77}</a:tableStyleId>
              </a:tblPr>
              <a:tblGrid>
                <a:gridCol w="558300"/>
                <a:gridCol w="966325"/>
                <a:gridCol w="925475"/>
              </a:tblGrid>
              <a:tr h="314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𝒎</a:t>
                      </a:r>
                      <a:r>
                        <a:rPr baseline="-25000" lang="en" sz="1200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</a:t>
                      </a:r>
                      <a:r>
                        <a:rPr lang="en" sz="1200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| 𝒎</a:t>
                      </a:r>
                      <a:r>
                        <a:rPr baseline="-25000" lang="en" sz="1200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2</a:t>
                      </a:r>
                      <a:endParaRPr sz="12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7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𝒎</a:t>
                      </a:r>
                      <a:r>
                        <a:rPr baseline="-25000" lang="en" sz="1200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2</a:t>
                      </a:r>
                      <a:r>
                        <a:rPr lang="en" sz="1200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| 𝒎</a:t>
                      </a:r>
                      <a:r>
                        <a:rPr baseline="-25000" lang="en" sz="1200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</a:t>
                      </a:r>
                      <a:endParaRPr sz="12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/>
                </a:tc>
              </a:tr>
              <a:tr h="300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STIR</a:t>
                      </a:r>
                      <a:endParaRPr sz="1200">
                        <a:solidFill>
                          <a:schemeClr val="dk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0.934 </a:t>
                      </a:r>
                      <a:r>
                        <a:rPr baseline="-25000" lang="en" sz="1200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± 0.003</a:t>
                      </a:r>
                      <a:endParaRPr baseline="-25000" sz="1200">
                        <a:solidFill>
                          <a:schemeClr val="dk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0.939 </a:t>
                      </a:r>
                      <a:r>
                        <a:rPr baseline="-25000" lang="en" sz="1200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± 0.002</a:t>
                      </a:r>
                      <a:endParaRPr sz="12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CKA</a:t>
                      </a:r>
                      <a:endParaRPr sz="1200">
                        <a:solidFill>
                          <a:schemeClr val="dk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/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0.937 </a:t>
                      </a:r>
                      <a:r>
                        <a:rPr baseline="-25000" lang="en" sz="1200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± 0.000</a:t>
                      </a:r>
                      <a:endParaRPr sz="1200">
                        <a:solidFill>
                          <a:schemeClr val="dk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/>
                </a:tc>
                <a:tc hMerge="1"/>
              </a:tr>
            </a:tbl>
          </a:graphicData>
        </a:graphic>
      </p:graphicFrame>
      <p:sp>
        <p:nvSpPr>
          <p:cNvPr id="477" name="Google Shape;477;p22"/>
          <p:cNvSpPr/>
          <p:nvPr/>
        </p:nvSpPr>
        <p:spPr>
          <a:xfrm>
            <a:off x="857400" y="2180175"/>
            <a:ext cx="2479200" cy="3699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p22"/>
          <p:cNvSpPr/>
          <p:nvPr/>
        </p:nvSpPr>
        <p:spPr>
          <a:xfrm>
            <a:off x="4896000" y="2180175"/>
            <a:ext cx="2450100" cy="3699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22"/>
          <p:cNvSpPr/>
          <p:nvPr/>
        </p:nvSpPr>
        <p:spPr>
          <a:xfrm>
            <a:off x="857400" y="2561175"/>
            <a:ext cx="2479200" cy="3699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Google Shape;480;p22"/>
          <p:cNvSpPr/>
          <p:nvPr/>
        </p:nvSpPr>
        <p:spPr>
          <a:xfrm>
            <a:off x="4896000" y="2561175"/>
            <a:ext cx="2450100" cy="3699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4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4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5" name="Google Shape;48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5625" y="959708"/>
            <a:ext cx="3819225" cy="3330202"/>
          </a:xfrm>
          <a:prstGeom prst="rect">
            <a:avLst/>
          </a:prstGeom>
          <a:noFill/>
          <a:ln>
            <a:noFill/>
          </a:ln>
        </p:spPr>
      </p:pic>
      <p:sp>
        <p:nvSpPr>
          <p:cNvPr id="486" name="Google Shape;486;p23"/>
          <p:cNvSpPr txBox="1"/>
          <p:nvPr/>
        </p:nvSpPr>
        <p:spPr>
          <a:xfrm>
            <a:off x="5023550" y="909381"/>
            <a:ext cx="3640500" cy="8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Loss:</a:t>
            </a:r>
            <a:r>
              <a:rPr lang="en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Adversarial training leads to higher STIR scores – even for other architectures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87" name="Google Shape;487;p23"/>
          <p:cNvSpPr txBox="1"/>
          <p:nvPr>
            <p:ph type="title"/>
          </p:nvPr>
        </p:nvSpPr>
        <p:spPr>
          <a:xfrm>
            <a:off x="311700" y="140225"/>
            <a:ext cx="8352600" cy="74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990"/>
              <a:buNone/>
            </a:pPr>
            <a:r>
              <a:rPr b="1" lang="en" sz="2500">
                <a:latin typeface="Helvetica Neue"/>
                <a:ea typeface="Helvetica Neue"/>
                <a:cs typeface="Helvetica Neue"/>
                <a:sym typeface="Helvetica Neue"/>
              </a:rPr>
              <a:t>How do l</a:t>
            </a:r>
            <a:r>
              <a:rPr b="1" lang="en" sz="2500">
                <a:latin typeface="Helvetica Neue"/>
                <a:ea typeface="Helvetica Neue"/>
                <a:cs typeface="Helvetica Neue"/>
                <a:sym typeface="Helvetica Neue"/>
              </a:rPr>
              <a:t>osses &amp; n</a:t>
            </a:r>
            <a:r>
              <a:rPr b="1" lang="en" sz="2500">
                <a:latin typeface="Helvetica Neue"/>
                <a:ea typeface="Helvetica Neue"/>
                <a:cs typeface="Helvetica Neue"/>
                <a:sym typeface="Helvetica Neue"/>
              </a:rPr>
              <a:t>etwork architectures impact STIR?</a:t>
            </a:r>
            <a:endParaRPr b="1" sz="25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88" name="Google Shape;488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</a:rPr>
              <a:t>‹#›</a:t>
            </a:fld>
            <a:endParaRPr>
              <a:solidFill>
                <a:schemeClr val="dk1"/>
              </a:solidFill>
            </a:endParaRPr>
          </a:p>
        </p:txBody>
      </p:sp>
      <p:sp>
        <p:nvSpPr>
          <p:cNvPr id="489" name="Google Shape;489;p23"/>
          <p:cNvSpPr txBox="1"/>
          <p:nvPr/>
        </p:nvSpPr>
        <p:spPr>
          <a:xfrm>
            <a:off x="5023550" y="2097775"/>
            <a:ext cx="3640500" cy="19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Architectures:</a:t>
            </a:r>
            <a:r>
              <a:rPr lang="en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H</a:t>
            </a:r>
            <a:r>
              <a:rPr lang="en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igher STIR when r</a:t>
            </a:r>
            <a:r>
              <a:rPr lang="en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esidual networks are reference models for both Vanilla and AT!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Potential reason: initial layers have high shared invariances and residual connections preserve these features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90" name="Google Shape;490;p23"/>
          <p:cNvSpPr/>
          <p:nvPr/>
        </p:nvSpPr>
        <p:spPr>
          <a:xfrm>
            <a:off x="1619275" y="2148033"/>
            <a:ext cx="1083000" cy="10947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1" name="Google Shape;491;p23"/>
          <p:cNvSpPr txBox="1"/>
          <p:nvPr/>
        </p:nvSpPr>
        <p:spPr>
          <a:xfrm>
            <a:off x="2488400" y="4274459"/>
            <a:ext cx="535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𝒎</a:t>
            </a:r>
            <a:r>
              <a:rPr baseline="-25000" lang="en" sz="1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endParaRPr sz="16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92" name="Google Shape;492;p23"/>
          <p:cNvSpPr txBox="1"/>
          <p:nvPr/>
        </p:nvSpPr>
        <p:spPr>
          <a:xfrm rot="-5400000">
            <a:off x="-671925" y="2063284"/>
            <a:ext cx="2004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𝒎</a:t>
            </a:r>
            <a:r>
              <a:rPr baseline="-25000" lang="en" sz="1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r>
              <a:rPr lang="en" sz="1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(reference)</a:t>
            </a:r>
            <a:endParaRPr sz="16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93" name="Google Shape;493;p23"/>
          <p:cNvSpPr/>
          <p:nvPr/>
        </p:nvSpPr>
        <p:spPr>
          <a:xfrm>
            <a:off x="1619275" y="2712583"/>
            <a:ext cx="1083000" cy="5301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p23"/>
          <p:cNvSpPr/>
          <p:nvPr/>
        </p:nvSpPr>
        <p:spPr>
          <a:xfrm>
            <a:off x="2702275" y="1609882"/>
            <a:ext cx="535200" cy="5301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23"/>
          <p:cNvSpPr txBox="1"/>
          <p:nvPr/>
        </p:nvSpPr>
        <p:spPr>
          <a:xfrm>
            <a:off x="1494358" y="4655458"/>
            <a:ext cx="2518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Darker = higher STIR</a:t>
            </a:r>
            <a:endParaRPr b="1" sz="16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96" name="Google Shape;496;p23"/>
          <p:cNvSpPr txBox="1"/>
          <p:nvPr/>
        </p:nvSpPr>
        <p:spPr>
          <a:xfrm>
            <a:off x="1350425" y="650725"/>
            <a:ext cx="2518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Penultimate Layer</a:t>
            </a:r>
            <a:endParaRPr b="1" sz="16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24"/>
          <p:cNvSpPr txBox="1"/>
          <p:nvPr>
            <p:ph idx="1" type="body"/>
          </p:nvPr>
        </p:nvSpPr>
        <p:spPr>
          <a:xfrm>
            <a:off x="4901525" y="1664100"/>
            <a:ext cx="4059000" cy="75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Also investigated by prior representation similarity works </a:t>
            </a:r>
            <a:r>
              <a:rPr lang="en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(Kornblith et al, 2019)</a:t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02" name="Google Shape;502;p24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How do training datasets impact STIR?</a:t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03" name="Google Shape;503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</a:rPr>
              <a:t>‹#›</a:t>
            </a:fld>
            <a:endParaRPr>
              <a:solidFill>
                <a:schemeClr val="dk1"/>
              </a:solidFill>
            </a:endParaRPr>
          </a:p>
        </p:txBody>
      </p:sp>
      <p:sp>
        <p:nvSpPr>
          <p:cNvPr id="504" name="Google Shape;504;p24"/>
          <p:cNvSpPr txBox="1"/>
          <p:nvPr/>
        </p:nvSpPr>
        <p:spPr>
          <a:xfrm>
            <a:off x="1935750" y="1063400"/>
            <a:ext cx="2224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𝒎</a:t>
            </a:r>
            <a:r>
              <a:rPr baseline="-25000" lang="en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 </a:t>
            </a:r>
            <a:r>
              <a:rPr lang="en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= ResNet18 on CIFAR10, 𝒎</a:t>
            </a:r>
            <a:r>
              <a:rPr baseline="-25000" lang="en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 </a:t>
            </a:r>
            <a:r>
              <a:rPr lang="en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= ResNet18 on CIFAR100</a:t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05" name="Google Shape;505;p24"/>
          <p:cNvSpPr txBox="1"/>
          <p:nvPr>
            <p:ph idx="1" type="body"/>
          </p:nvPr>
        </p:nvSpPr>
        <p:spPr>
          <a:xfrm>
            <a:off x="4901525" y="3264300"/>
            <a:ext cx="4059000" cy="8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We find s</a:t>
            </a:r>
            <a:r>
              <a:rPr lang="en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imilar trend as CKA, however drop-off for STIR is higher in later layers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06" name="Google Shape;506;p24"/>
          <p:cNvSpPr txBox="1"/>
          <p:nvPr>
            <p:ph idx="1" type="body"/>
          </p:nvPr>
        </p:nvSpPr>
        <p:spPr>
          <a:xfrm>
            <a:off x="4901525" y="2426100"/>
            <a:ext cx="4170300" cy="8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Final layers learn dataset specific features and hence have almost zero STIR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07" name="Google Shape;50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2674" y="1619115"/>
            <a:ext cx="4170301" cy="2909837"/>
          </a:xfrm>
          <a:prstGeom prst="rect">
            <a:avLst/>
          </a:prstGeom>
          <a:noFill/>
          <a:ln>
            <a:noFill/>
          </a:ln>
        </p:spPr>
      </p:pic>
      <p:sp>
        <p:nvSpPr>
          <p:cNvPr id="508" name="Google Shape;508;p24"/>
          <p:cNvSpPr txBox="1"/>
          <p:nvPr>
            <p:ph idx="1" type="body"/>
          </p:nvPr>
        </p:nvSpPr>
        <p:spPr>
          <a:xfrm>
            <a:off x="1923333" y="4528950"/>
            <a:ext cx="2398800" cy="46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Deeper →</a:t>
            </a:r>
            <a:endParaRPr b="1"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09" name="Google Shape;509;p24"/>
          <p:cNvSpPr txBox="1"/>
          <p:nvPr>
            <p:ph idx="1" type="body"/>
          </p:nvPr>
        </p:nvSpPr>
        <p:spPr>
          <a:xfrm rot="-5400000">
            <a:off x="-1686925" y="2622851"/>
            <a:ext cx="4072500" cy="46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Higher similarity / shared invariance </a:t>
            </a:r>
            <a:r>
              <a:rPr b="1" lang="en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→</a:t>
            </a:r>
            <a:endParaRPr b="1"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25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Additional questions investigated</a:t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15" name="Google Shape;515;p25"/>
          <p:cNvSpPr txBox="1"/>
          <p:nvPr>
            <p:ph idx="1" type="body"/>
          </p:nvPr>
        </p:nvSpPr>
        <p:spPr>
          <a:xfrm>
            <a:off x="311700" y="847675"/>
            <a:ext cx="8520600" cy="83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</a:t>
            </a:r>
            <a:r>
              <a:rPr lang="en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ifferent initializations’ impact on STIR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600">
                <a:solidFill>
                  <a:srgbClr val="00FF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AT consistently has higher STIR scores than Vanilla</a:t>
            </a:r>
            <a:endParaRPr sz="1600">
              <a:solidFill>
                <a:srgbClr val="00FF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16" name="Google Shape;516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</a:rPr>
              <a:t>‹#›</a:t>
            </a:fld>
            <a:endParaRPr>
              <a:solidFill>
                <a:schemeClr val="dk1"/>
              </a:solidFill>
            </a:endParaRPr>
          </a:p>
        </p:txBody>
      </p:sp>
      <p:sp>
        <p:nvSpPr>
          <p:cNvPr id="517" name="Google Shape;517;p25"/>
          <p:cNvSpPr txBox="1"/>
          <p:nvPr>
            <p:ph idx="1" type="body"/>
          </p:nvPr>
        </p:nvSpPr>
        <p:spPr>
          <a:xfrm>
            <a:off x="311700" y="3777050"/>
            <a:ext cx="306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Check out the paper for details!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18" name="Google Shape;518;p25"/>
          <p:cNvSpPr txBox="1"/>
          <p:nvPr>
            <p:ph idx="1" type="body"/>
          </p:nvPr>
        </p:nvSpPr>
        <p:spPr>
          <a:xfrm>
            <a:off x="311700" y="2571628"/>
            <a:ext cx="8520600" cy="89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How does more training data impact STIR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600">
                <a:solidFill>
                  <a:srgbClr val="00FF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STIR monotonically increases as we add more data, but with diminishing returns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19" name="Google Shape;519;p25"/>
          <p:cNvSpPr txBox="1"/>
          <p:nvPr>
            <p:ph idx="1" type="body"/>
          </p:nvPr>
        </p:nvSpPr>
        <p:spPr>
          <a:xfrm>
            <a:off x="311700" y="1644475"/>
            <a:ext cx="8520600" cy="89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</a:t>
            </a:r>
            <a:r>
              <a:rPr lang="en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ifferent adversarially robust losses’ impact on STIR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600">
                <a:solidFill>
                  <a:srgbClr val="00FF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Only moderate STIR despite similar ℓ</a:t>
            </a:r>
            <a:r>
              <a:rPr baseline="-25000" lang="en" sz="1600">
                <a:solidFill>
                  <a:srgbClr val="00FF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</a:t>
            </a:r>
            <a:r>
              <a:rPr lang="en" sz="1600">
                <a:solidFill>
                  <a:srgbClr val="00FF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robustness!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20" name="Google Shape;520;p25"/>
          <p:cNvSpPr txBox="1"/>
          <p:nvPr>
            <p:ph idx="1" type="body"/>
          </p:nvPr>
        </p:nvSpPr>
        <p:spPr>
          <a:xfrm>
            <a:off x="3435900" y="3813736"/>
            <a:ext cx="2998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7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tinyurl.com/stir-paper</a:t>
            </a:r>
            <a:endParaRPr b="1" sz="1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26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Summary</a:t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26" name="Google Shape;526;p26"/>
          <p:cNvSpPr txBox="1"/>
          <p:nvPr>
            <p:ph idx="1" type="body"/>
          </p:nvPr>
        </p:nvSpPr>
        <p:spPr>
          <a:xfrm>
            <a:off x="311700" y="613825"/>
            <a:ext cx="8520600" cy="175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4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Proposed</a:t>
            </a:r>
            <a:r>
              <a:rPr b="1" lang="en" sz="154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1" lang="en" sz="154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</a:t>
            </a:r>
            <a:r>
              <a:rPr lang="en" sz="154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imilarity </a:t>
            </a:r>
            <a:r>
              <a:rPr b="1" lang="en" sz="154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</a:t>
            </a:r>
            <a:r>
              <a:rPr lang="en" sz="154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hrough </a:t>
            </a:r>
            <a:r>
              <a:rPr b="1" lang="en" sz="154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</a:t>
            </a:r>
            <a:r>
              <a:rPr lang="en" sz="154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nverted </a:t>
            </a:r>
            <a:r>
              <a:rPr b="1" lang="en" sz="154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</a:t>
            </a:r>
            <a:r>
              <a:rPr lang="en" sz="154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epresentations (STIR) to study relative invariances</a:t>
            </a:r>
            <a:endParaRPr i="1" sz="1541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0FF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Explicitly captures invariances via </a:t>
            </a:r>
            <a:r>
              <a:rPr i="1" lang="en" sz="1300">
                <a:solidFill>
                  <a:srgbClr val="00FF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Identically Represented Input</a:t>
            </a:r>
            <a:r>
              <a:rPr i="1" lang="en" sz="1300">
                <a:solidFill>
                  <a:srgbClr val="00FF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</a:t>
            </a:r>
            <a:endParaRPr sz="1300">
              <a:solidFill>
                <a:srgbClr val="00FF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Used STIR to investigate the i</a:t>
            </a:r>
            <a:r>
              <a:rPr lang="en" sz="15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mpact of choices in a DL pipeline</a:t>
            </a:r>
            <a:endParaRPr sz="15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5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	</a:t>
            </a:r>
            <a:r>
              <a:rPr lang="en" sz="1300">
                <a:solidFill>
                  <a:srgbClr val="00FF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AT consistently leads to higher STIR than Vanilla; residual connections increase STIR</a:t>
            </a:r>
            <a:endParaRPr sz="1300">
              <a:solidFill>
                <a:srgbClr val="00FF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27" name="Google Shape;527;p26"/>
          <p:cNvSpPr txBox="1"/>
          <p:nvPr>
            <p:ph idx="1" type="body"/>
          </p:nvPr>
        </p:nvSpPr>
        <p:spPr>
          <a:xfrm>
            <a:off x="5611300" y="3979581"/>
            <a:ext cx="1535400" cy="46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Thank You!</a:t>
            </a:r>
            <a:endParaRPr b="1"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28" name="Google Shape;528;p26"/>
          <p:cNvSpPr txBox="1"/>
          <p:nvPr>
            <p:ph idx="1" type="body"/>
          </p:nvPr>
        </p:nvSpPr>
        <p:spPr>
          <a:xfrm>
            <a:off x="5234350" y="4369881"/>
            <a:ext cx="2441700" cy="46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vedant@cs.umd.edu</a:t>
            </a:r>
            <a:endParaRPr b="1"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29" name="Google Shape;529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</a:rPr>
              <a:t>‹#›</a:t>
            </a:fld>
            <a:endParaRPr>
              <a:solidFill>
                <a:schemeClr val="dk1"/>
              </a:solidFill>
            </a:endParaRPr>
          </a:p>
        </p:txBody>
      </p:sp>
      <p:pic>
        <p:nvPicPr>
          <p:cNvPr id="530" name="Google Shape;53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80347" y="2377677"/>
            <a:ext cx="1250125" cy="1264229"/>
          </a:xfrm>
          <a:prstGeom prst="rect">
            <a:avLst/>
          </a:prstGeom>
          <a:noFill/>
          <a:ln>
            <a:noFill/>
          </a:ln>
        </p:spPr>
      </p:pic>
      <p:sp>
        <p:nvSpPr>
          <p:cNvPr id="531" name="Google Shape;531;p26"/>
          <p:cNvSpPr txBox="1"/>
          <p:nvPr>
            <p:ph idx="1" type="body"/>
          </p:nvPr>
        </p:nvSpPr>
        <p:spPr>
          <a:xfrm>
            <a:off x="5865750" y="2235136"/>
            <a:ext cx="3121800" cy="161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Paper:</a:t>
            </a:r>
            <a:r>
              <a:rPr lang="en" sz="15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15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tinyurl.com/stir-paper</a:t>
            </a: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Code:</a:t>
            </a:r>
            <a:r>
              <a:rPr lang="en" sz="15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15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github.com/nvedant07/stir</a:t>
            </a:r>
            <a:endParaRPr b="1"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532" name="Google Shape;532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3550" y="2370619"/>
            <a:ext cx="4310825" cy="20620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Times New Roman"/>
                <a:ea typeface="Times New Roman"/>
                <a:cs typeface="Times New Roman"/>
                <a:sym typeface="Times New Roman"/>
              </a:rPr>
              <a:t>How Do Model Updates Change Shared Invariances? (backup)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38" name="Google Shape;538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39" name="Google Shape;53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69600" y="1673300"/>
            <a:ext cx="3577225" cy="1992827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0450" y="1671826"/>
            <a:ext cx="3577226" cy="1996126"/>
          </a:xfrm>
          <a:prstGeom prst="rect">
            <a:avLst/>
          </a:prstGeom>
          <a:noFill/>
          <a:ln>
            <a:noFill/>
          </a:ln>
        </p:spPr>
      </p:pic>
      <p:sp>
        <p:nvSpPr>
          <p:cNvPr id="541" name="Google Shape;541;p27"/>
          <p:cNvSpPr txBox="1"/>
          <p:nvPr>
            <p:ph idx="1" type="body"/>
          </p:nvPr>
        </p:nvSpPr>
        <p:spPr>
          <a:xfrm>
            <a:off x="2046463" y="1232275"/>
            <a:ext cx="865200" cy="46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Vanilla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42" name="Google Shape;542;p27"/>
          <p:cNvSpPr txBox="1"/>
          <p:nvPr>
            <p:ph idx="1" type="body"/>
          </p:nvPr>
        </p:nvSpPr>
        <p:spPr>
          <a:xfrm>
            <a:off x="5627075" y="1232275"/>
            <a:ext cx="2042400" cy="46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Adversarial Training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43" name="Google Shape;543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82711" y="3007625"/>
            <a:ext cx="751525" cy="660325"/>
          </a:xfrm>
          <a:prstGeom prst="rect">
            <a:avLst/>
          </a:prstGeom>
          <a:noFill/>
          <a:ln>
            <a:noFill/>
          </a:ln>
        </p:spPr>
      </p:pic>
      <p:sp>
        <p:nvSpPr>
          <p:cNvPr id="544" name="Google Shape;544;p27"/>
          <p:cNvSpPr txBox="1"/>
          <p:nvPr>
            <p:ph idx="1" type="body"/>
          </p:nvPr>
        </p:nvSpPr>
        <p:spPr>
          <a:xfrm>
            <a:off x="690450" y="3741300"/>
            <a:ext cx="7756500" cy="116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STIR monotonically increases as we add more data, however, </a:t>
            </a: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after a certain point, </a:t>
            </a: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 see </a:t>
            </a: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diminishing</a:t>
            </a: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returns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4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Robustness in Deep Learning</a:t>
            </a:r>
            <a:endParaRPr i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6" name="Google Shape;76;p14"/>
          <p:cNvSpPr txBox="1"/>
          <p:nvPr>
            <p:ph idx="1" type="body"/>
          </p:nvPr>
        </p:nvSpPr>
        <p:spPr>
          <a:xfrm>
            <a:off x="311700" y="865170"/>
            <a:ext cx="8520600" cy="5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“</a:t>
            </a:r>
            <a:r>
              <a:rPr lang="en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Desired” Invariances: </a:t>
            </a:r>
            <a:r>
              <a:rPr lang="en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𝓣 = { 𝙏</a:t>
            </a:r>
            <a:r>
              <a:rPr baseline="-25000" lang="en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</a:t>
            </a:r>
            <a:r>
              <a:rPr lang="en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| 𝒇( 𝙏</a:t>
            </a:r>
            <a:r>
              <a:rPr baseline="-25000" lang="en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і</a:t>
            </a:r>
            <a:r>
              <a:rPr lang="en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(𝒙) ) = 𝒇(𝒙) }</a:t>
            </a:r>
            <a:r>
              <a:rPr lang="en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7" name="Google Shape;77;p14"/>
          <p:cNvSpPr txBox="1"/>
          <p:nvPr>
            <p:ph idx="1" type="body"/>
          </p:nvPr>
        </p:nvSpPr>
        <p:spPr>
          <a:xfrm>
            <a:off x="311700" y="3637600"/>
            <a:ext cx="8520600" cy="48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Robustness is inherently </a:t>
            </a:r>
            <a:r>
              <a:rPr i="1"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relative*!</a:t>
            </a:r>
            <a:endParaRPr i="1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8" name="Google Shape;78;p14"/>
          <p:cNvSpPr txBox="1"/>
          <p:nvPr>
            <p:ph idx="1" type="body"/>
          </p:nvPr>
        </p:nvSpPr>
        <p:spPr>
          <a:xfrm>
            <a:off x="311700" y="4094800"/>
            <a:ext cx="8520600" cy="48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i="1" lang="en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* w.r.t. “human”</a:t>
            </a:r>
            <a:endParaRPr i="1"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9" name="Google Shape;79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</a:rPr>
              <a:t>‹#›</a:t>
            </a:fld>
            <a:endParaRPr>
              <a:solidFill>
                <a:schemeClr val="dk1"/>
              </a:solidFill>
            </a:endParaRPr>
          </a:p>
        </p:txBody>
      </p:sp>
      <p:sp>
        <p:nvSpPr>
          <p:cNvPr id="80" name="Google Shape;80;p14"/>
          <p:cNvSpPr txBox="1"/>
          <p:nvPr>
            <p:ph idx="1" type="body"/>
          </p:nvPr>
        </p:nvSpPr>
        <p:spPr>
          <a:xfrm>
            <a:off x="311700" y="2340050"/>
            <a:ext cx="8520600" cy="105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Prior works </a:t>
            </a:r>
            <a:r>
              <a:rPr lang="en" sz="1200">
                <a:solidFill>
                  <a:srgbClr val="60D7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</a:t>
            </a:r>
            <a:r>
              <a:rPr lang="en" sz="1200">
                <a:solidFill>
                  <a:srgbClr val="60D7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Szegedy et al., 2013; Recht et al., 2020</a:t>
            </a:r>
            <a:r>
              <a:rPr lang="en" sz="1200">
                <a:solidFill>
                  <a:srgbClr val="60D7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  <a:r>
              <a:rPr lang="en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</a:t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“Desired” =</a:t>
            </a:r>
            <a:r>
              <a:rPr lang="en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set of input transformations that do not change output for a human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1" name="Google Shape;81;p14"/>
          <p:cNvSpPr/>
          <p:nvPr/>
        </p:nvSpPr>
        <p:spPr>
          <a:xfrm>
            <a:off x="3569375" y="934500"/>
            <a:ext cx="406800" cy="326700"/>
          </a:xfrm>
          <a:prstGeom prst="rect">
            <a:avLst/>
          </a:prstGeom>
          <a:solidFill>
            <a:srgbClr val="00FF00">
              <a:alpha val="375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4"/>
          <p:cNvSpPr txBox="1"/>
          <p:nvPr>
            <p:ph idx="1" type="body"/>
          </p:nvPr>
        </p:nvSpPr>
        <p:spPr>
          <a:xfrm>
            <a:off x="1099100" y="1511450"/>
            <a:ext cx="2415900" cy="5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𝒇 (            ) = 𝒇 (            ) 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3" name="Google Shape;83;p14"/>
          <p:cNvSpPr txBox="1"/>
          <p:nvPr>
            <p:ph idx="1" type="body"/>
          </p:nvPr>
        </p:nvSpPr>
        <p:spPr>
          <a:xfrm>
            <a:off x="5137702" y="1511450"/>
            <a:ext cx="2603700" cy="5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𝒇 (            ) = 𝒇 (            ) 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84" name="Google Shape;8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5343" y="1511450"/>
            <a:ext cx="440420" cy="44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24914" y="1511438"/>
            <a:ext cx="440425" cy="440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73935" y="1539794"/>
            <a:ext cx="440420" cy="44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74378" y="1540696"/>
            <a:ext cx="440425" cy="438368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29425" y="1500403"/>
            <a:ext cx="440425" cy="440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562981" y="1526567"/>
            <a:ext cx="440425" cy="440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4" name="Google Shape;94;p15"/>
          <p:cNvCxnSpPr>
            <a:stCxn id="95" idx="3"/>
            <a:endCxn id="96" idx="1"/>
          </p:cNvCxnSpPr>
          <p:nvPr/>
        </p:nvCxnSpPr>
        <p:spPr>
          <a:xfrm>
            <a:off x="1702575" y="2256567"/>
            <a:ext cx="291900" cy="491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7" name="Google Shape;97;p15"/>
          <p:cNvCxnSpPr>
            <a:stCxn id="98" idx="3"/>
            <a:endCxn id="96" idx="1"/>
          </p:cNvCxnSpPr>
          <p:nvPr/>
        </p:nvCxnSpPr>
        <p:spPr>
          <a:xfrm flipH="1" rot="10800000">
            <a:off x="1702575" y="2747967"/>
            <a:ext cx="291900" cy="4992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9" name="Google Shape;99;p15"/>
          <p:cNvCxnSpPr>
            <a:stCxn id="100" idx="3"/>
            <a:endCxn id="101" idx="1"/>
          </p:cNvCxnSpPr>
          <p:nvPr/>
        </p:nvCxnSpPr>
        <p:spPr>
          <a:xfrm flipH="1" rot="10800000">
            <a:off x="5512575" y="2747967"/>
            <a:ext cx="346200" cy="4992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2" name="Google Shape;102;p15"/>
          <p:cNvCxnSpPr>
            <a:stCxn id="103" idx="3"/>
            <a:endCxn id="101" idx="1"/>
          </p:cNvCxnSpPr>
          <p:nvPr/>
        </p:nvCxnSpPr>
        <p:spPr>
          <a:xfrm>
            <a:off x="5512575" y="2256567"/>
            <a:ext cx="346200" cy="491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04" name="Google Shape;10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0963" y="1793785"/>
            <a:ext cx="709800" cy="70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61320" y="1841973"/>
            <a:ext cx="709800" cy="70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87313" y="2794935"/>
            <a:ext cx="709800" cy="70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37670" y="2843123"/>
            <a:ext cx="709800" cy="70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77313" y="2794935"/>
            <a:ext cx="709800" cy="70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27670" y="2843123"/>
            <a:ext cx="709800" cy="70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0963" y="1793785"/>
            <a:ext cx="709800" cy="70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1320" y="1841973"/>
            <a:ext cx="709800" cy="7098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5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What if </a:t>
            </a: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𝓣</a:t>
            </a: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 is defined by another Neural Network?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96" name="Google Shape;96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994525" y="2329925"/>
            <a:ext cx="1059300" cy="83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858850" y="2329925"/>
            <a:ext cx="1059300" cy="836275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5"/>
          <p:cNvSpPr txBox="1"/>
          <p:nvPr/>
        </p:nvSpPr>
        <p:spPr>
          <a:xfrm>
            <a:off x="504417" y="2062645"/>
            <a:ext cx="415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𝙓</a:t>
            </a:r>
            <a:endParaRPr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4" name="Google Shape;114;p15"/>
          <p:cNvSpPr txBox="1"/>
          <p:nvPr/>
        </p:nvSpPr>
        <p:spPr>
          <a:xfrm>
            <a:off x="346681" y="3070800"/>
            <a:ext cx="64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𝙏</a:t>
            </a:r>
            <a:r>
              <a:rPr i="1"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</a:t>
            </a:r>
            <a:r>
              <a:rPr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𝙓</a:t>
            </a:r>
            <a:r>
              <a:rPr i="1"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  <a:endParaRPr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5" name="Google Shape;115;p15"/>
          <p:cNvSpPr txBox="1"/>
          <p:nvPr/>
        </p:nvSpPr>
        <p:spPr>
          <a:xfrm>
            <a:off x="2016725" y="1797475"/>
            <a:ext cx="1362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𝒎</a:t>
            </a:r>
            <a:r>
              <a:rPr baseline="-25000" lang="en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r>
              <a:rPr lang="en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(reference)</a:t>
            </a:r>
            <a:endParaRPr sz="9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6" name="Google Shape;116;p15"/>
          <p:cNvSpPr txBox="1"/>
          <p:nvPr/>
        </p:nvSpPr>
        <p:spPr>
          <a:xfrm>
            <a:off x="6207725" y="1797475"/>
            <a:ext cx="535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𝒎</a:t>
            </a:r>
            <a:r>
              <a:rPr baseline="-25000" lang="en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endParaRPr sz="9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7" name="Google Shape;117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</a:rPr>
              <a:t>‹#›</a:t>
            </a:fld>
            <a:endParaRPr>
              <a:solidFill>
                <a:schemeClr val="dk1"/>
              </a:solidFill>
            </a:endParaRPr>
          </a:p>
        </p:txBody>
      </p:sp>
      <p:sp>
        <p:nvSpPr>
          <p:cNvPr id="118" name="Google Shape;118;p15"/>
          <p:cNvSpPr txBox="1"/>
          <p:nvPr>
            <p:ph idx="1" type="body"/>
          </p:nvPr>
        </p:nvSpPr>
        <p:spPr>
          <a:xfrm>
            <a:off x="311700" y="771475"/>
            <a:ext cx="8520600" cy="5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“Desired” Invariances: 𝓣 = { 𝙏</a:t>
            </a:r>
            <a:r>
              <a:rPr baseline="-25000" lang="en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</a:t>
            </a:r>
            <a:r>
              <a:rPr lang="en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| 𝒇(𝙏</a:t>
            </a:r>
            <a:r>
              <a:rPr baseline="-25000" lang="en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і</a:t>
            </a:r>
            <a:r>
              <a:rPr lang="en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</a:t>
            </a:r>
            <a:r>
              <a:rPr lang="en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𝒙</a:t>
            </a:r>
            <a:r>
              <a:rPr lang="en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)) = 𝒇(</a:t>
            </a:r>
            <a:r>
              <a:rPr lang="en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𝒙</a:t>
            </a:r>
            <a:r>
              <a:rPr lang="en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 } 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9" name="Google Shape;119;p15"/>
          <p:cNvSpPr txBox="1"/>
          <p:nvPr>
            <p:ph idx="1" type="body"/>
          </p:nvPr>
        </p:nvSpPr>
        <p:spPr>
          <a:xfrm>
            <a:off x="311700" y="1228075"/>
            <a:ext cx="8520600" cy="64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“Desired” = input transformations that do not change output for a </a:t>
            </a:r>
            <a:r>
              <a:rPr i="1" lang="en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reference Network </a:t>
            </a:r>
            <a:r>
              <a:rPr i="1"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𝒎</a:t>
            </a:r>
            <a:r>
              <a:rPr baseline="-25000" i="1"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r>
              <a:rPr i="1" lang="en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i="1"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95" name="Google Shape;95;p1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92775" y="1907950"/>
            <a:ext cx="709800" cy="6972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802775" y="1907950"/>
            <a:ext cx="709800" cy="697234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992775" y="2898550"/>
            <a:ext cx="709800" cy="6972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802775" y="2898550"/>
            <a:ext cx="709800" cy="697234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5"/>
          <p:cNvSpPr txBox="1"/>
          <p:nvPr>
            <p:ph idx="1" type="body"/>
          </p:nvPr>
        </p:nvSpPr>
        <p:spPr>
          <a:xfrm>
            <a:off x="311700" y="3742675"/>
            <a:ext cx="8520600" cy="96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Robustness evaluation = measuring shared invariances between </a:t>
            </a:r>
            <a:r>
              <a:rPr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𝒎</a:t>
            </a:r>
            <a:r>
              <a:rPr baseline="-25000"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 </a:t>
            </a:r>
            <a:r>
              <a:rPr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&amp;</a:t>
            </a:r>
            <a:r>
              <a:rPr baseline="-25000"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𝒎</a:t>
            </a:r>
            <a:r>
              <a:rPr baseline="-25000"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endParaRPr baseline="-25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 more granular view on robustness – depends on reference model 𝒎</a:t>
            </a:r>
            <a:r>
              <a:rPr baseline="-25000" lang="en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1" name="Google Shape;121;p15"/>
          <p:cNvSpPr/>
          <p:nvPr/>
        </p:nvSpPr>
        <p:spPr>
          <a:xfrm>
            <a:off x="2657125" y="2392725"/>
            <a:ext cx="134100" cy="725700"/>
          </a:xfrm>
          <a:prstGeom prst="rect">
            <a:avLst/>
          </a:prstGeom>
          <a:noFill/>
          <a:ln cap="flat" cmpd="sng" w="19050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15"/>
          <p:cNvSpPr/>
          <p:nvPr/>
        </p:nvSpPr>
        <p:spPr>
          <a:xfrm>
            <a:off x="6522158" y="2385669"/>
            <a:ext cx="134100" cy="725700"/>
          </a:xfrm>
          <a:prstGeom prst="rect">
            <a:avLst/>
          </a:prstGeom>
          <a:noFill/>
          <a:ln cap="flat" cmpd="sng" w="19050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3" name="Google Shape;123;p15"/>
          <p:cNvGrpSpPr/>
          <p:nvPr/>
        </p:nvGrpSpPr>
        <p:grpSpPr>
          <a:xfrm>
            <a:off x="3309050" y="2288825"/>
            <a:ext cx="515100" cy="164100"/>
            <a:chOff x="3309050" y="2441225"/>
            <a:chExt cx="515100" cy="164100"/>
          </a:xfrm>
        </p:grpSpPr>
        <p:sp>
          <p:nvSpPr>
            <p:cNvPr id="124" name="Google Shape;124;p15"/>
            <p:cNvSpPr/>
            <p:nvPr/>
          </p:nvSpPr>
          <p:spPr>
            <a:xfrm>
              <a:off x="3309050" y="2441225"/>
              <a:ext cx="134100" cy="164100"/>
            </a:xfrm>
            <a:prstGeom prst="cube">
              <a:avLst>
                <a:gd fmla="val 25000" name="adj"/>
              </a:avLst>
            </a:prstGeom>
            <a:solidFill>
              <a:srgbClr val="99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15"/>
            <p:cNvSpPr/>
            <p:nvPr/>
          </p:nvSpPr>
          <p:spPr>
            <a:xfrm>
              <a:off x="3385250" y="2441225"/>
              <a:ext cx="134100" cy="164100"/>
            </a:xfrm>
            <a:prstGeom prst="cube">
              <a:avLst>
                <a:gd fmla="val 25000" name="adj"/>
              </a:avLst>
            </a:prstGeom>
            <a:solidFill>
              <a:srgbClr val="99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15"/>
            <p:cNvSpPr/>
            <p:nvPr/>
          </p:nvSpPr>
          <p:spPr>
            <a:xfrm>
              <a:off x="3461450" y="2441225"/>
              <a:ext cx="134100" cy="164100"/>
            </a:xfrm>
            <a:prstGeom prst="cube">
              <a:avLst>
                <a:gd fmla="val 25000" name="adj"/>
              </a:avLst>
            </a:prstGeom>
            <a:solidFill>
              <a:srgbClr val="99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15"/>
            <p:cNvSpPr/>
            <p:nvPr/>
          </p:nvSpPr>
          <p:spPr>
            <a:xfrm>
              <a:off x="3537650" y="2441225"/>
              <a:ext cx="134100" cy="164100"/>
            </a:xfrm>
            <a:prstGeom prst="cube">
              <a:avLst>
                <a:gd fmla="val 25000" name="adj"/>
              </a:avLst>
            </a:prstGeom>
            <a:solidFill>
              <a:srgbClr val="99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15"/>
            <p:cNvSpPr/>
            <p:nvPr/>
          </p:nvSpPr>
          <p:spPr>
            <a:xfrm>
              <a:off x="3613850" y="2441225"/>
              <a:ext cx="134100" cy="164100"/>
            </a:xfrm>
            <a:prstGeom prst="cube">
              <a:avLst>
                <a:gd fmla="val 25000" name="adj"/>
              </a:avLst>
            </a:prstGeom>
            <a:solidFill>
              <a:srgbClr val="99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15"/>
            <p:cNvSpPr/>
            <p:nvPr/>
          </p:nvSpPr>
          <p:spPr>
            <a:xfrm>
              <a:off x="3690050" y="2441225"/>
              <a:ext cx="134100" cy="164100"/>
            </a:xfrm>
            <a:prstGeom prst="cube">
              <a:avLst>
                <a:gd fmla="val 25000" name="adj"/>
              </a:avLst>
            </a:prstGeom>
            <a:solidFill>
              <a:srgbClr val="99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0" name="Google Shape;130;p15"/>
          <p:cNvGrpSpPr/>
          <p:nvPr/>
        </p:nvGrpSpPr>
        <p:grpSpPr>
          <a:xfrm>
            <a:off x="3309050" y="3050825"/>
            <a:ext cx="515100" cy="164100"/>
            <a:chOff x="3309050" y="2822225"/>
            <a:chExt cx="515100" cy="164100"/>
          </a:xfrm>
        </p:grpSpPr>
        <p:sp>
          <p:nvSpPr>
            <p:cNvPr id="131" name="Google Shape;131;p15"/>
            <p:cNvSpPr/>
            <p:nvPr/>
          </p:nvSpPr>
          <p:spPr>
            <a:xfrm>
              <a:off x="3309050" y="2822225"/>
              <a:ext cx="134100" cy="164100"/>
            </a:xfrm>
            <a:prstGeom prst="cube">
              <a:avLst>
                <a:gd fmla="val 25000" name="adj"/>
              </a:avLst>
            </a:prstGeom>
            <a:solidFill>
              <a:srgbClr val="99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15"/>
            <p:cNvSpPr/>
            <p:nvPr/>
          </p:nvSpPr>
          <p:spPr>
            <a:xfrm>
              <a:off x="3385250" y="2822225"/>
              <a:ext cx="134100" cy="164100"/>
            </a:xfrm>
            <a:prstGeom prst="cube">
              <a:avLst>
                <a:gd fmla="val 25000" name="adj"/>
              </a:avLst>
            </a:prstGeom>
            <a:solidFill>
              <a:srgbClr val="99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15"/>
            <p:cNvSpPr/>
            <p:nvPr/>
          </p:nvSpPr>
          <p:spPr>
            <a:xfrm>
              <a:off x="3461450" y="2822225"/>
              <a:ext cx="134100" cy="164100"/>
            </a:xfrm>
            <a:prstGeom prst="cube">
              <a:avLst>
                <a:gd fmla="val 25000" name="adj"/>
              </a:avLst>
            </a:prstGeom>
            <a:solidFill>
              <a:srgbClr val="99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15"/>
            <p:cNvSpPr/>
            <p:nvPr/>
          </p:nvSpPr>
          <p:spPr>
            <a:xfrm>
              <a:off x="3537650" y="2822225"/>
              <a:ext cx="134100" cy="164100"/>
            </a:xfrm>
            <a:prstGeom prst="cube">
              <a:avLst>
                <a:gd fmla="val 25000" name="adj"/>
              </a:avLst>
            </a:prstGeom>
            <a:solidFill>
              <a:srgbClr val="99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15"/>
            <p:cNvSpPr/>
            <p:nvPr/>
          </p:nvSpPr>
          <p:spPr>
            <a:xfrm>
              <a:off x="3613850" y="2822225"/>
              <a:ext cx="134100" cy="164100"/>
            </a:xfrm>
            <a:prstGeom prst="cube">
              <a:avLst>
                <a:gd fmla="val 25000" name="adj"/>
              </a:avLst>
            </a:prstGeom>
            <a:solidFill>
              <a:srgbClr val="99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15"/>
            <p:cNvSpPr/>
            <p:nvPr/>
          </p:nvSpPr>
          <p:spPr>
            <a:xfrm>
              <a:off x="3690050" y="2822225"/>
              <a:ext cx="134100" cy="164100"/>
            </a:xfrm>
            <a:prstGeom prst="cube">
              <a:avLst>
                <a:gd fmla="val 25000" name="adj"/>
              </a:avLst>
            </a:prstGeom>
            <a:solidFill>
              <a:srgbClr val="99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37" name="Google Shape;137;p15"/>
          <p:cNvCxnSpPr>
            <a:stCxn id="96" idx="3"/>
            <a:endCxn id="124" idx="2"/>
          </p:cNvCxnSpPr>
          <p:nvPr/>
        </p:nvCxnSpPr>
        <p:spPr>
          <a:xfrm flipH="1" rot="10800000">
            <a:off x="3053825" y="2387762"/>
            <a:ext cx="255300" cy="360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8" name="Google Shape;138;p15"/>
          <p:cNvCxnSpPr>
            <a:stCxn id="96" idx="3"/>
            <a:endCxn id="131" idx="2"/>
          </p:cNvCxnSpPr>
          <p:nvPr/>
        </p:nvCxnSpPr>
        <p:spPr>
          <a:xfrm>
            <a:off x="3053825" y="2748062"/>
            <a:ext cx="255300" cy="401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9" name="Google Shape;139;p15"/>
          <p:cNvSpPr txBox="1"/>
          <p:nvPr/>
        </p:nvSpPr>
        <p:spPr>
          <a:xfrm>
            <a:off x="3294939" y="2551775"/>
            <a:ext cx="709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same</a:t>
            </a:r>
            <a:endParaRPr sz="5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140" name="Google Shape;140;p15"/>
          <p:cNvGrpSpPr/>
          <p:nvPr/>
        </p:nvGrpSpPr>
        <p:grpSpPr>
          <a:xfrm>
            <a:off x="7347650" y="2288825"/>
            <a:ext cx="515100" cy="164100"/>
            <a:chOff x="3309050" y="2441225"/>
            <a:chExt cx="515100" cy="164100"/>
          </a:xfrm>
        </p:grpSpPr>
        <p:sp>
          <p:nvSpPr>
            <p:cNvPr id="141" name="Google Shape;141;p15"/>
            <p:cNvSpPr/>
            <p:nvPr/>
          </p:nvSpPr>
          <p:spPr>
            <a:xfrm>
              <a:off x="3309050" y="2441225"/>
              <a:ext cx="134100" cy="164100"/>
            </a:xfrm>
            <a:prstGeom prst="cube">
              <a:avLst>
                <a:gd fmla="val 25000" name="adj"/>
              </a:avLst>
            </a:prstGeom>
            <a:solidFill>
              <a:srgbClr val="99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5"/>
            <p:cNvSpPr/>
            <p:nvPr/>
          </p:nvSpPr>
          <p:spPr>
            <a:xfrm>
              <a:off x="3385250" y="2441225"/>
              <a:ext cx="134100" cy="164100"/>
            </a:xfrm>
            <a:prstGeom prst="cube">
              <a:avLst>
                <a:gd fmla="val 25000" name="adj"/>
              </a:avLst>
            </a:prstGeom>
            <a:solidFill>
              <a:srgbClr val="99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5"/>
            <p:cNvSpPr/>
            <p:nvPr/>
          </p:nvSpPr>
          <p:spPr>
            <a:xfrm>
              <a:off x="3461450" y="2441225"/>
              <a:ext cx="134100" cy="164100"/>
            </a:xfrm>
            <a:prstGeom prst="cube">
              <a:avLst>
                <a:gd fmla="val 25000" name="adj"/>
              </a:avLst>
            </a:prstGeom>
            <a:solidFill>
              <a:srgbClr val="99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5"/>
            <p:cNvSpPr/>
            <p:nvPr/>
          </p:nvSpPr>
          <p:spPr>
            <a:xfrm>
              <a:off x="3537650" y="2441225"/>
              <a:ext cx="134100" cy="164100"/>
            </a:xfrm>
            <a:prstGeom prst="cube">
              <a:avLst>
                <a:gd fmla="val 25000" name="adj"/>
              </a:avLst>
            </a:prstGeom>
            <a:solidFill>
              <a:srgbClr val="99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5"/>
            <p:cNvSpPr/>
            <p:nvPr/>
          </p:nvSpPr>
          <p:spPr>
            <a:xfrm>
              <a:off x="3613850" y="2441225"/>
              <a:ext cx="134100" cy="164100"/>
            </a:xfrm>
            <a:prstGeom prst="cube">
              <a:avLst>
                <a:gd fmla="val 25000" name="adj"/>
              </a:avLst>
            </a:prstGeom>
            <a:solidFill>
              <a:srgbClr val="99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5"/>
            <p:cNvSpPr/>
            <p:nvPr/>
          </p:nvSpPr>
          <p:spPr>
            <a:xfrm>
              <a:off x="3690050" y="2441225"/>
              <a:ext cx="134100" cy="164100"/>
            </a:xfrm>
            <a:prstGeom prst="cube">
              <a:avLst>
                <a:gd fmla="val 25000" name="adj"/>
              </a:avLst>
            </a:prstGeom>
            <a:solidFill>
              <a:srgbClr val="99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7" name="Google Shape;147;p15"/>
          <p:cNvGrpSpPr/>
          <p:nvPr/>
        </p:nvGrpSpPr>
        <p:grpSpPr>
          <a:xfrm>
            <a:off x="7347650" y="3050825"/>
            <a:ext cx="515100" cy="164100"/>
            <a:chOff x="3309050" y="2822225"/>
            <a:chExt cx="515100" cy="164100"/>
          </a:xfrm>
        </p:grpSpPr>
        <p:sp>
          <p:nvSpPr>
            <p:cNvPr id="148" name="Google Shape;148;p15"/>
            <p:cNvSpPr/>
            <p:nvPr/>
          </p:nvSpPr>
          <p:spPr>
            <a:xfrm>
              <a:off x="3309050" y="2822225"/>
              <a:ext cx="134100" cy="164100"/>
            </a:xfrm>
            <a:prstGeom prst="cube">
              <a:avLst>
                <a:gd fmla="val 25000" name="adj"/>
              </a:avLst>
            </a:prstGeom>
            <a:solidFill>
              <a:srgbClr val="60D7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5"/>
            <p:cNvSpPr/>
            <p:nvPr/>
          </p:nvSpPr>
          <p:spPr>
            <a:xfrm>
              <a:off x="3385250" y="2822225"/>
              <a:ext cx="134100" cy="164100"/>
            </a:xfrm>
            <a:prstGeom prst="cube">
              <a:avLst>
                <a:gd fmla="val 25000" name="adj"/>
              </a:avLst>
            </a:prstGeom>
            <a:solidFill>
              <a:srgbClr val="60D7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5"/>
            <p:cNvSpPr/>
            <p:nvPr/>
          </p:nvSpPr>
          <p:spPr>
            <a:xfrm>
              <a:off x="3461450" y="2822225"/>
              <a:ext cx="134100" cy="164100"/>
            </a:xfrm>
            <a:prstGeom prst="cube">
              <a:avLst>
                <a:gd fmla="val 25000" name="adj"/>
              </a:avLst>
            </a:prstGeom>
            <a:solidFill>
              <a:srgbClr val="60D7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5"/>
            <p:cNvSpPr/>
            <p:nvPr/>
          </p:nvSpPr>
          <p:spPr>
            <a:xfrm>
              <a:off x="3537650" y="2822225"/>
              <a:ext cx="134100" cy="164100"/>
            </a:xfrm>
            <a:prstGeom prst="cube">
              <a:avLst>
                <a:gd fmla="val 25000" name="adj"/>
              </a:avLst>
            </a:prstGeom>
            <a:solidFill>
              <a:srgbClr val="60D7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5"/>
            <p:cNvSpPr/>
            <p:nvPr/>
          </p:nvSpPr>
          <p:spPr>
            <a:xfrm>
              <a:off x="3613850" y="2822225"/>
              <a:ext cx="134100" cy="164100"/>
            </a:xfrm>
            <a:prstGeom prst="cube">
              <a:avLst>
                <a:gd fmla="val 25000" name="adj"/>
              </a:avLst>
            </a:prstGeom>
            <a:solidFill>
              <a:srgbClr val="60D7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5"/>
            <p:cNvSpPr/>
            <p:nvPr/>
          </p:nvSpPr>
          <p:spPr>
            <a:xfrm>
              <a:off x="3690050" y="2822225"/>
              <a:ext cx="134100" cy="164100"/>
            </a:xfrm>
            <a:prstGeom prst="cube">
              <a:avLst>
                <a:gd fmla="val 25000" name="adj"/>
              </a:avLst>
            </a:prstGeom>
            <a:solidFill>
              <a:srgbClr val="60D7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4" name="Google Shape;154;p15"/>
          <p:cNvSpPr txBox="1"/>
          <p:nvPr/>
        </p:nvSpPr>
        <p:spPr>
          <a:xfrm>
            <a:off x="7333553" y="2551775"/>
            <a:ext cx="921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</a:t>
            </a:r>
            <a:r>
              <a:rPr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ame ?</a:t>
            </a:r>
            <a:endParaRPr sz="5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55" name="Google Shape;155;p15"/>
          <p:cNvCxnSpPr>
            <a:stCxn id="101" idx="3"/>
            <a:endCxn id="141" idx="2"/>
          </p:cNvCxnSpPr>
          <p:nvPr/>
        </p:nvCxnSpPr>
        <p:spPr>
          <a:xfrm flipH="1" rot="10800000">
            <a:off x="6918150" y="2387762"/>
            <a:ext cx="429600" cy="360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6" name="Google Shape;156;p15"/>
          <p:cNvCxnSpPr>
            <a:stCxn id="101" idx="3"/>
            <a:endCxn id="148" idx="2"/>
          </p:cNvCxnSpPr>
          <p:nvPr/>
        </p:nvCxnSpPr>
        <p:spPr>
          <a:xfrm>
            <a:off x="6918150" y="2748062"/>
            <a:ext cx="429600" cy="401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6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Why</a:t>
            </a: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 define 𝓣 using another Neural Network?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2" name="Google Shape;162;p16"/>
          <p:cNvSpPr txBox="1"/>
          <p:nvPr>
            <p:ph idx="1" type="body"/>
          </p:nvPr>
        </p:nvSpPr>
        <p:spPr>
          <a:xfrm>
            <a:off x="247075" y="927049"/>
            <a:ext cx="8520600" cy="69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261213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/>
              <a:buChar char="-"/>
            </a:pPr>
            <a:r>
              <a:rPr lang="en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Instead of having to rely on approximations of human perception (</a:t>
            </a:r>
            <a:r>
              <a:rPr i="1" lang="en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e.g.,</a:t>
            </a:r>
            <a:r>
              <a:rPr lang="en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class labels), we have full access to representations of reference neural network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3" name="Google Shape;163;p16"/>
          <p:cNvSpPr txBox="1"/>
          <p:nvPr>
            <p:ph idx="1" type="body"/>
          </p:nvPr>
        </p:nvSpPr>
        <p:spPr>
          <a:xfrm>
            <a:off x="247075" y="1793894"/>
            <a:ext cx="8520600" cy="4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61213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/>
              <a:buChar char="-"/>
            </a:pPr>
            <a:r>
              <a:rPr lang="en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Allows us to investigate interesting questions about Deep Learning</a:t>
            </a:r>
            <a:endParaRPr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4" name="Google Shape;164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</a:rPr>
              <a:t>‹#›</a:t>
            </a:fld>
            <a:endParaRPr>
              <a:solidFill>
                <a:schemeClr val="dk1"/>
              </a:solidFill>
            </a:endParaRPr>
          </a:p>
        </p:txBody>
      </p:sp>
      <p:sp>
        <p:nvSpPr>
          <p:cNvPr id="165" name="Google Shape;165;p16"/>
          <p:cNvSpPr txBox="1"/>
          <p:nvPr>
            <p:ph idx="1" type="body"/>
          </p:nvPr>
        </p:nvSpPr>
        <p:spPr>
          <a:xfrm>
            <a:off x="247075" y="3365450"/>
            <a:ext cx="8520600" cy="4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-253593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Helvetica Neue"/>
              <a:buChar char="-"/>
            </a:pPr>
            <a:r>
              <a:rPr lang="en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Useful for a future society with multiple agents (</a:t>
            </a:r>
            <a:r>
              <a:rPr i="1" lang="en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e.g.,</a:t>
            </a:r>
            <a:r>
              <a:rPr lang="en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driverless cars) controlled by neural nets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6" name="Google Shape;166;p16"/>
          <p:cNvSpPr/>
          <p:nvPr/>
        </p:nvSpPr>
        <p:spPr>
          <a:xfrm>
            <a:off x="3351375" y="2559396"/>
            <a:ext cx="1702200" cy="393600"/>
          </a:xfrm>
          <a:prstGeom prst="roundRect">
            <a:avLst>
              <a:gd fmla="val 16667" name="adj"/>
            </a:avLst>
          </a:prstGeom>
          <a:solidFill>
            <a:srgbClr val="99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Shared Invariance</a:t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7" name="Google Shape;167;p16"/>
          <p:cNvSpPr/>
          <p:nvPr/>
        </p:nvSpPr>
        <p:spPr>
          <a:xfrm>
            <a:off x="1141575" y="2254596"/>
            <a:ext cx="1702200" cy="393600"/>
          </a:xfrm>
          <a:prstGeom prst="roundRect">
            <a:avLst>
              <a:gd fmla="val 16667" name="adj"/>
            </a:avLst>
          </a:prstGeom>
          <a:solidFill>
            <a:srgbClr val="274E1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Architectures &amp; Losses</a:t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8" name="Google Shape;168;p16"/>
          <p:cNvSpPr/>
          <p:nvPr/>
        </p:nvSpPr>
        <p:spPr>
          <a:xfrm>
            <a:off x="1141575" y="2787996"/>
            <a:ext cx="1702200" cy="393600"/>
          </a:xfrm>
          <a:prstGeom prst="roundRect">
            <a:avLst>
              <a:gd fmla="val 16667" name="adj"/>
            </a:avLst>
          </a:prstGeom>
          <a:solidFill>
            <a:srgbClr val="274E1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Training Dataset</a:t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9" name="Google Shape;169;p16"/>
          <p:cNvSpPr/>
          <p:nvPr/>
        </p:nvSpPr>
        <p:spPr>
          <a:xfrm>
            <a:off x="5484975" y="2254596"/>
            <a:ext cx="1702200" cy="393600"/>
          </a:xfrm>
          <a:prstGeom prst="roundRect">
            <a:avLst>
              <a:gd fmla="val 16667" name="adj"/>
            </a:avLst>
          </a:prstGeom>
          <a:solidFill>
            <a:srgbClr val="274E1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Weight Initialization</a:t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0" name="Google Shape;170;p16"/>
          <p:cNvSpPr/>
          <p:nvPr/>
        </p:nvSpPr>
        <p:spPr>
          <a:xfrm>
            <a:off x="5484975" y="2787996"/>
            <a:ext cx="1702200" cy="393600"/>
          </a:xfrm>
          <a:prstGeom prst="roundRect">
            <a:avLst>
              <a:gd fmla="val 16667" name="adj"/>
            </a:avLst>
          </a:prstGeom>
          <a:solidFill>
            <a:srgbClr val="274E1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Model Updates</a:t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71" name="Google Shape;171;p16"/>
          <p:cNvCxnSpPr>
            <a:stCxn id="167" idx="3"/>
            <a:endCxn id="166" idx="1"/>
          </p:cNvCxnSpPr>
          <p:nvPr/>
        </p:nvCxnSpPr>
        <p:spPr>
          <a:xfrm>
            <a:off x="2843775" y="2451396"/>
            <a:ext cx="507600" cy="3048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2" name="Google Shape;172;p16"/>
          <p:cNvCxnSpPr>
            <a:stCxn id="168" idx="3"/>
            <a:endCxn id="166" idx="1"/>
          </p:cNvCxnSpPr>
          <p:nvPr/>
        </p:nvCxnSpPr>
        <p:spPr>
          <a:xfrm flipH="1" rot="10800000">
            <a:off x="2843775" y="2756196"/>
            <a:ext cx="507600" cy="228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3" name="Google Shape;173;p16"/>
          <p:cNvCxnSpPr>
            <a:stCxn id="169" idx="1"/>
            <a:endCxn id="166" idx="3"/>
          </p:cNvCxnSpPr>
          <p:nvPr/>
        </p:nvCxnSpPr>
        <p:spPr>
          <a:xfrm flipH="1">
            <a:off x="5053575" y="2451396"/>
            <a:ext cx="431400" cy="3048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4" name="Google Shape;174;p16"/>
          <p:cNvCxnSpPr>
            <a:stCxn id="170" idx="1"/>
            <a:endCxn id="166" idx="3"/>
          </p:cNvCxnSpPr>
          <p:nvPr/>
        </p:nvCxnSpPr>
        <p:spPr>
          <a:xfrm rot="10800000">
            <a:off x="5053575" y="2756196"/>
            <a:ext cx="431400" cy="228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75" name="Google Shape;17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1200" y="4362750"/>
            <a:ext cx="1071150" cy="53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22800" y="4362750"/>
            <a:ext cx="1071150" cy="53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83825" y="3770700"/>
            <a:ext cx="393600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80200" y="4362750"/>
            <a:ext cx="1071150" cy="53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51800" y="4362750"/>
            <a:ext cx="1071150" cy="53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875696">
            <a:off x="6012825" y="3770700"/>
            <a:ext cx="393600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44035" y="4094725"/>
            <a:ext cx="289565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96550" y="4094717"/>
            <a:ext cx="289575" cy="2286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484425" y="4094725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566570" y="4094724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112825" y="4094725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73035" y="4094725"/>
            <a:ext cx="289565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25550" y="4094717"/>
            <a:ext cx="289575" cy="2286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913425" y="4094725"/>
            <a:ext cx="228600" cy="22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7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Problem statement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4" name="Google Shape;194;p17"/>
          <p:cNvSpPr txBox="1"/>
          <p:nvPr>
            <p:ph idx="1" type="body"/>
          </p:nvPr>
        </p:nvSpPr>
        <p:spPr>
          <a:xfrm>
            <a:off x="311700" y="847675"/>
            <a:ext cx="8520600" cy="21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Given a</a:t>
            </a:r>
            <a:r>
              <a:rPr lang="en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Neural Network </a:t>
            </a:r>
            <a:r>
              <a:rPr lang="en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𝒎</a:t>
            </a:r>
            <a:r>
              <a:rPr baseline="-25000" lang="en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                </a:t>
            </a:r>
            <a:r>
              <a:rPr lang="en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ℝ</a:t>
            </a:r>
            <a:r>
              <a:rPr baseline="30000" lang="en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</a:t>
            </a:r>
            <a:r>
              <a:rPr lang="en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→ ℝ</a:t>
            </a:r>
            <a:r>
              <a:rPr baseline="30000" lang="en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d2 </a:t>
            </a:r>
            <a:r>
              <a:rPr lang="en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Reference Network </a:t>
            </a:r>
            <a:r>
              <a:rPr lang="en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𝒎</a:t>
            </a:r>
            <a:r>
              <a:rPr baseline="-25000" lang="en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              </a:t>
            </a:r>
            <a:r>
              <a:rPr lang="en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ℝ</a:t>
            </a:r>
            <a:r>
              <a:rPr baseline="30000" lang="en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</a:t>
            </a:r>
            <a:r>
              <a:rPr lang="en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→ ℝ</a:t>
            </a:r>
            <a:r>
              <a:rPr baseline="30000" lang="en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d1 </a:t>
            </a:r>
            <a:r>
              <a:rPr lang="en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Inputs</a:t>
            </a:r>
            <a:r>
              <a:rPr lang="en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</a:t>
            </a:r>
            <a:r>
              <a:rPr lang="en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𝙓 ∈ ℝ</a:t>
            </a:r>
            <a:r>
              <a:rPr baseline="30000" lang="en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 x m</a:t>
            </a:r>
            <a:r>
              <a:rPr lang="en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  <a:r>
              <a:rPr i="1" lang="en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How to measure shared invariances of </a:t>
            </a:r>
            <a:r>
              <a:rPr lang="en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𝒎</a:t>
            </a:r>
            <a:r>
              <a:rPr baseline="-25000" lang="en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r>
              <a:rPr lang="en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w.r.t. </a:t>
            </a:r>
            <a:r>
              <a:rPr lang="en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𝒎</a:t>
            </a:r>
            <a:r>
              <a:rPr baseline="-25000" lang="en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r>
              <a:rPr baseline="30000" lang="en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given some </a:t>
            </a:r>
            <a:r>
              <a:rPr b="1" lang="en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𝙓</a:t>
            </a:r>
            <a:r>
              <a:rPr lang="en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i.e., 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 ≤ S</a:t>
            </a:r>
            <a:r>
              <a:rPr baseline="-25000" lang="en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inv</a:t>
            </a:r>
            <a:r>
              <a:rPr lang="en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 𝒎</a:t>
            </a:r>
            <a:r>
              <a:rPr baseline="-25000" lang="en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r>
              <a:rPr lang="en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| 𝒎</a:t>
            </a:r>
            <a:r>
              <a:rPr baseline="-25000" lang="en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r>
              <a:rPr lang="en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𝙓 ) ≤ 1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5" name="Google Shape;195;p17"/>
          <p:cNvSpPr txBox="1"/>
          <p:nvPr>
            <p:ph idx="1" type="body"/>
          </p:nvPr>
        </p:nvSpPr>
        <p:spPr>
          <a:xfrm>
            <a:off x="311700" y="2981275"/>
            <a:ext cx="8520600" cy="11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Such a measure S</a:t>
            </a:r>
            <a:r>
              <a:rPr baseline="-25000" lang="en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inv </a:t>
            </a:r>
            <a:r>
              <a:rPr lang="en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would be directional by design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</a:t>
            </a:r>
            <a:r>
              <a:rPr baseline="-25000" lang="en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inv</a:t>
            </a:r>
            <a:r>
              <a:rPr lang="en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 𝒎</a:t>
            </a:r>
            <a:r>
              <a:rPr baseline="-25000" lang="en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r>
              <a:rPr lang="en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| 𝒎</a:t>
            </a:r>
            <a:r>
              <a:rPr baseline="-25000" lang="en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r>
              <a:rPr lang="en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𝙓 )  ≠ S</a:t>
            </a:r>
            <a:r>
              <a:rPr baseline="-25000" lang="en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inv</a:t>
            </a:r>
            <a:r>
              <a:rPr lang="en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 𝒎</a:t>
            </a:r>
            <a:r>
              <a:rPr baseline="-25000" lang="en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r>
              <a:rPr lang="en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| 𝒎</a:t>
            </a:r>
            <a:r>
              <a:rPr baseline="-25000" lang="en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r>
              <a:rPr lang="en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𝙓 )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6" name="Google Shape;196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</a:rPr>
              <a:t>‹#›</a:t>
            </a:fld>
            <a:endParaRPr>
              <a:solidFill>
                <a:schemeClr val="dk1"/>
              </a:solidFill>
            </a:endParaRPr>
          </a:p>
        </p:txBody>
      </p:sp>
      <p:pic>
        <p:nvPicPr>
          <p:cNvPr id="197" name="Google Shape;19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4820" y="1301495"/>
            <a:ext cx="385475" cy="27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31623" y="942971"/>
            <a:ext cx="385475" cy="2789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8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Can’t we just use</a:t>
            </a: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 representation similarity measures?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4" name="Google Shape;204;p18"/>
          <p:cNvSpPr txBox="1"/>
          <p:nvPr>
            <p:ph idx="1" type="body"/>
          </p:nvPr>
        </p:nvSpPr>
        <p:spPr>
          <a:xfrm>
            <a:off x="311700" y="847675"/>
            <a:ext cx="8520600" cy="189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 lot of</a:t>
            </a:r>
            <a:r>
              <a:rPr lang="en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prior work on measuring representation similarity (S</a:t>
            </a:r>
            <a:r>
              <a:rPr baseline="-25000" lang="en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rep</a:t>
            </a:r>
            <a:r>
              <a:rPr baseline="30000" lang="en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45720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SVCCA</a:t>
            </a:r>
            <a:r>
              <a:rPr lang="e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" sz="900">
                <a:solidFill>
                  <a:srgbClr val="60D7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(Raghu et al., 2017)</a:t>
            </a:r>
            <a:r>
              <a:rPr lang="en" sz="1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</a:t>
            </a:r>
            <a:r>
              <a:rPr lang="e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" sz="1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PWCCA</a:t>
            </a:r>
            <a:r>
              <a:rPr lang="e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" sz="900">
                <a:solidFill>
                  <a:srgbClr val="60D7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(Morcos et al., 2018)</a:t>
            </a:r>
            <a:r>
              <a:rPr lang="en" sz="1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</a:t>
            </a:r>
            <a:r>
              <a:rPr lang="e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" sz="1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CKA</a:t>
            </a:r>
            <a:r>
              <a:rPr lang="e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" sz="900">
                <a:solidFill>
                  <a:srgbClr val="60D7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(Kornblith et al., 2019)</a:t>
            </a:r>
            <a:endParaRPr sz="900">
              <a:solidFill>
                <a:srgbClr val="60D7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Generally, S</a:t>
            </a:r>
            <a:r>
              <a:rPr baseline="-25000" lang="en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rep</a:t>
            </a:r>
            <a:r>
              <a:rPr lang="en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takes two sets of representations and gives a similarity score, i.e., 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 𝙔</a:t>
            </a:r>
            <a:r>
              <a:rPr lang="en" sz="1600">
                <a:solidFill>
                  <a:srgbClr val="00FF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∈ ℝ</a:t>
            </a:r>
            <a:r>
              <a:rPr baseline="30000" lang="en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 x d1</a:t>
            </a:r>
            <a:r>
              <a:rPr lang="en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and 𝙕 ∈ ℝ</a:t>
            </a:r>
            <a:r>
              <a:rPr baseline="30000" lang="en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 x d2</a:t>
            </a:r>
            <a:r>
              <a:rPr lang="en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, 0 ≤ S</a:t>
            </a:r>
            <a:r>
              <a:rPr baseline="-25000" lang="en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rep</a:t>
            </a:r>
            <a:r>
              <a:rPr i="1" lang="en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</a:t>
            </a:r>
            <a:r>
              <a:rPr lang="en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𝙔, 𝙕</a:t>
            </a:r>
            <a:r>
              <a:rPr i="1" lang="en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  <a:r>
              <a:rPr lang="en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≤ 1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5" name="Google Shape;205;p18"/>
          <p:cNvSpPr txBox="1"/>
          <p:nvPr>
            <p:ph idx="1" type="body"/>
          </p:nvPr>
        </p:nvSpPr>
        <p:spPr>
          <a:xfrm>
            <a:off x="311700" y="3138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</a:t>
            </a:r>
            <a:r>
              <a:rPr baseline="-25000" lang="en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rep </a:t>
            </a:r>
            <a:r>
              <a:rPr lang="en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are designed to measure correlations, invariances require interventions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6" name="Google Shape;206;p18"/>
          <p:cNvSpPr txBox="1"/>
          <p:nvPr>
            <p:ph idx="1" type="body"/>
          </p:nvPr>
        </p:nvSpPr>
        <p:spPr>
          <a:xfrm>
            <a:off x="311700" y="3595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</a:t>
            </a:r>
            <a:r>
              <a:rPr lang="en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nterventions require exploring points outside X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7" name="Google Shape;207;p18"/>
          <p:cNvSpPr txBox="1"/>
          <p:nvPr>
            <p:ph idx="1" type="body"/>
          </p:nvPr>
        </p:nvSpPr>
        <p:spPr>
          <a:xfrm>
            <a:off x="311700" y="4064146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</a:t>
            </a:r>
            <a:r>
              <a:rPr lang="en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enerally not directional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8" name="Google Shape;208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</a:rPr>
              <a:t>‹#›</a:t>
            </a:fld>
            <a:endParaRPr>
              <a:solidFill>
                <a:schemeClr val="dk1"/>
              </a:solidFill>
            </a:endParaRPr>
          </a:p>
        </p:txBody>
      </p:sp>
      <p:pic>
        <p:nvPicPr>
          <p:cNvPr id="209" name="Google Shape;20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71435" y="3409900"/>
            <a:ext cx="1102065" cy="851302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18"/>
          <p:cNvSpPr txBox="1"/>
          <p:nvPr>
            <p:ph idx="1" type="body"/>
          </p:nvPr>
        </p:nvSpPr>
        <p:spPr>
          <a:xfrm>
            <a:off x="311700" y="2716725"/>
            <a:ext cx="5516700" cy="46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Problems:</a:t>
            </a:r>
            <a:endParaRPr b="1" sz="2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9"/>
          <p:cNvSpPr txBox="1"/>
          <p:nvPr>
            <p:ph idx="1" type="body"/>
          </p:nvPr>
        </p:nvSpPr>
        <p:spPr>
          <a:xfrm>
            <a:off x="573100" y="3732892"/>
            <a:ext cx="3242700" cy="112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argmin</a:t>
            </a:r>
            <a:r>
              <a:rPr baseline="-25000" lang="en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𝙓</a:t>
            </a:r>
            <a:r>
              <a:rPr baseline="-25000" i="1" lang="en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’</a:t>
            </a:r>
            <a:r>
              <a:rPr baseline="-25000" lang="en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</a:t>
            </a:r>
            <a:r>
              <a:rPr lang="en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ℒ</a:t>
            </a:r>
            <a:r>
              <a:rPr i="1" lang="en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</a:t>
            </a:r>
            <a:r>
              <a:rPr lang="en" sz="1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𝒙</a:t>
            </a:r>
            <a:r>
              <a:rPr i="1" lang="en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’)</a:t>
            </a:r>
            <a:endParaRPr i="1"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ℒ</a:t>
            </a:r>
            <a:r>
              <a:rPr i="1" lang="en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</a:t>
            </a:r>
            <a:r>
              <a:rPr lang="en" sz="1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𝒙</a:t>
            </a:r>
            <a:r>
              <a:rPr i="1" lang="en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’)</a:t>
            </a:r>
            <a:r>
              <a:rPr lang="en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= || 𝒎</a:t>
            </a:r>
            <a:r>
              <a:rPr baseline="-25000" lang="en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r>
              <a:rPr i="1" lang="en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</a:t>
            </a:r>
            <a:r>
              <a:rPr lang="en" sz="1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𝒙</a:t>
            </a:r>
            <a:r>
              <a:rPr i="1" lang="en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 </a:t>
            </a:r>
            <a:r>
              <a:rPr lang="en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- 𝒎</a:t>
            </a:r>
            <a:r>
              <a:rPr baseline="-25000" lang="en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r>
              <a:rPr i="1" lang="en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</a:t>
            </a:r>
            <a:r>
              <a:rPr lang="en" sz="1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𝒙</a:t>
            </a:r>
            <a:r>
              <a:rPr i="1" lang="en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’)</a:t>
            </a:r>
            <a:r>
              <a:rPr lang="en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||</a:t>
            </a:r>
            <a:r>
              <a:rPr baseline="-25000" lang="en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𝒙</a:t>
            </a:r>
            <a:r>
              <a:rPr i="1" lang="en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’ </a:t>
            </a:r>
            <a:r>
              <a:rPr lang="en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= </a:t>
            </a:r>
            <a:r>
              <a:rPr lang="en" sz="1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𝒙</a:t>
            </a:r>
            <a:r>
              <a:rPr i="1" lang="en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’ </a:t>
            </a:r>
            <a:r>
              <a:rPr lang="en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– 𝛼 ∇</a:t>
            </a:r>
            <a:r>
              <a:rPr baseline="-25000" lang="en" sz="1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𝒙</a:t>
            </a:r>
            <a:r>
              <a:rPr baseline="-25000" i="1" lang="en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’ </a:t>
            </a:r>
            <a:r>
              <a:rPr lang="en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ℒ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6" name="Google Shape;216;p19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Our proposal to measure shared invariance</a:t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7" name="Google Shape;217;p19"/>
          <p:cNvSpPr txBox="1"/>
          <p:nvPr>
            <p:ph idx="1" type="body"/>
          </p:nvPr>
        </p:nvSpPr>
        <p:spPr>
          <a:xfrm>
            <a:off x="-23900" y="2621467"/>
            <a:ext cx="4396200" cy="83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15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/>
              <a:buAutoNum type="arabicPeriod"/>
            </a:pPr>
            <a:r>
              <a:rPr lang="en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Find </a:t>
            </a:r>
            <a:r>
              <a:rPr i="1" lang="en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Identically Represented Inputs (IRIs)</a:t>
            </a:r>
            <a:r>
              <a:rPr lang="en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𝙓, 𝙓</a:t>
            </a:r>
            <a:r>
              <a:rPr i="1" lang="en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’</a:t>
            </a:r>
            <a:r>
              <a:rPr lang="en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such that </a:t>
            </a:r>
            <a:r>
              <a:rPr lang="en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𝒎</a:t>
            </a:r>
            <a:r>
              <a:rPr baseline="-25000" lang="en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r>
              <a:rPr i="1" lang="en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</a:t>
            </a:r>
            <a:r>
              <a:rPr lang="en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𝙓</a:t>
            </a:r>
            <a:r>
              <a:rPr i="1" lang="en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 ≅ </a:t>
            </a:r>
            <a:r>
              <a:rPr lang="en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𝒎</a:t>
            </a:r>
            <a:r>
              <a:rPr baseline="-25000" lang="en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r>
              <a:rPr i="1" lang="en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</a:t>
            </a:r>
            <a:r>
              <a:rPr lang="en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𝙓</a:t>
            </a:r>
            <a:r>
              <a:rPr i="1" lang="en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’)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8" name="Google Shape;218;p19"/>
          <p:cNvSpPr txBox="1"/>
          <p:nvPr>
            <p:ph idx="1" type="body"/>
          </p:nvPr>
        </p:nvSpPr>
        <p:spPr>
          <a:xfrm>
            <a:off x="162317" y="3307267"/>
            <a:ext cx="4396200" cy="53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Representation Inversion </a:t>
            </a:r>
            <a:r>
              <a:rPr lang="en" sz="9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</a:t>
            </a:r>
            <a:r>
              <a:rPr lang="en" sz="900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Mahendran &amp; Vedaldi, CVPR 2015</a:t>
            </a:r>
            <a:r>
              <a:rPr lang="en" sz="9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  <a:endParaRPr sz="9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19" name="Google Shape;21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97975" y="2833452"/>
            <a:ext cx="571800" cy="5616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69448" y="3877855"/>
            <a:ext cx="1059300" cy="836275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19"/>
          <p:cNvSpPr txBox="1"/>
          <p:nvPr/>
        </p:nvSpPr>
        <p:spPr>
          <a:xfrm>
            <a:off x="4613087" y="2907424"/>
            <a:ext cx="384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𝒙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22" name="Google Shape;222;p19"/>
          <p:cNvPicPr preferRelativeResize="0"/>
          <p:nvPr/>
        </p:nvPicPr>
        <p:blipFill rotWithShape="1">
          <a:blip r:embed="rId6">
            <a:alphaModFix/>
          </a:blip>
          <a:srcRect b="0" l="25528" r="51531" t="0"/>
          <a:stretch/>
        </p:blipFill>
        <p:spPr>
          <a:xfrm>
            <a:off x="6424047" y="2817767"/>
            <a:ext cx="571800" cy="575207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19"/>
          <p:cNvSpPr txBox="1"/>
          <p:nvPr/>
        </p:nvSpPr>
        <p:spPr>
          <a:xfrm>
            <a:off x="6224373" y="3507920"/>
            <a:ext cx="505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𝒎</a:t>
            </a:r>
            <a:r>
              <a:rPr baseline="-25000"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endParaRPr sz="5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24" name="Google Shape;224;p19"/>
          <p:cNvSpPr txBox="1"/>
          <p:nvPr/>
        </p:nvSpPr>
        <p:spPr>
          <a:xfrm>
            <a:off x="6055921" y="2905575"/>
            <a:ext cx="384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𝒙’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25" name="Google Shape;225;p19"/>
          <p:cNvPicPr preferRelativeResize="0"/>
          <p:nvPr/>
        </p:nvPicPr>
        <p:blipFill rotWithShape="1">
          <a:blip r:embed="rId7">
            <a:alphaModFix/>
          </a:blip>
          <a:srcRect b="0" l="25778" r="51209" t="0"/>
          <a:stretch/>
        </p:blipFill>
        <p:spPr>
          <a:xfrm>
            <a:off x="7411816" y="2817775"/>
            <a:ext cx="589610" cy="575200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19"/>
          <p:cNvSpPr txBox="1"/>
          <p:nvPr/>
        </p:nvSpPr>
        <p:spPr>
          <a:xfrm>
            <a:off x="8001421" y="2905275"/>
            <a:ext cx="384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𝒙’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227" name="Google Shape;227;p19"/>
          <p:cNvCxnSpPr>
            <a:stCxn id="222" idx="3"/>
            <a:endCxn id="225" idx="1"/>
          </p:cNvCxnSpPr>
          <p:nvPr/>
        </p:nvCxnSpPr>
        <p:spPr>
          <a:xfrm>
            <a:off x="6995847" y="3105371"/>
            <a:ext cx="416100" cy="600"/>
          </a:xfrm>
          <a:prstGeom prst="curvedConnector3">
            <a:avLst>
              <a:gd fmla="val 49984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228" name="Google Shape;228;p19"/>
          <p:cNvSpPr txBox="1"/>
          <p:nvPr/>
        </p:nvSpPr>
        <p:spPr>
          <a:xfrm>
            <a:off x="7173560" y="4085391"/>
            <a:ext cx="1626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𝒎</a:t>
            </a:r>
            <a:r>
              <a:rPr baseline="-25000" lang="en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r>
              <a:rPr i="1" lang="en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</a:t>
            </a:r>
            <a:r>
              <a:rPr lang="en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𝙓</a:t>
            </a:r>
            <a:r>
              <a:rPr i="1" lang="en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 ≅ </a:t>
            </a:r>
            <a:r>
              <a:rPr lang="en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𝒎</a:t>
            </a:r>
            <a:r>
              <a:rPr baseline="-25000" lang="en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r>
              <a:rPr i="1" lang="en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</a:t>
            </a:r>
            <a:r>
              <a:rPr lang="en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𝙓</a:t>
            </a:r>
            <a:r>
              <a:rPr i="1" lang="en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’)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229" name="Google Shape;229;p19"/>
          <p:cNvCxnSpPr>
            <a:stCxn id="230" idx="3"/>
            <a:endCxn id="220" idx="1"/>
          </p:cNvCxnSpPr>
          <p:nvPr/>
        </p:nvCxnSpPr>
        <p:spPr>
          <a:xfrm>
            <a:off x="5581635" y="3960383"/>
            <a:ext cx="287700" cy="335700"/>
          </a:xfrm>
          <a:prstGeom prst="curvedConnector3">
            <a:avLst>
              <a:gd fmla="val 50020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31" name="Google Shape;231;p19"/>
          <p:cNvCxnSpPr>
            <a:stCxn id="232" idx="3"/>
            <a:endCxn id="220" idx="1"/>
          </p:cNvCxnSpPr>
          <p:nvPr/>
        </p:nvCxnSpPr>
        <p:spPr>
          <a:xfrm flipH="1" rot="10800000">
            <a:off x="5581635" y="4296109"/>
            <a:ext cx="287700" cy="230100"/>
          </a:xfrm>
          <a:prstGeom prst="curvedConnector3">
            <a:avLst>
              <a:gd fmla="val 50020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33" name="Google Shape;233;p19"/>
          <p:cNvCxnSpPr>
            <a:stCxn id="220" idx="3"/>
            <a:endCxn id="228" idx="1"/>
          </p:cNvCxnSpPr>
          <p:nvPr/>
        </p:nvCxnSpPr>
        <p:spPr>
          <a:xfrm>
            <a:off x="6928748" y="4295992"/>
            <a:ext cx="244800" cy="4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4" name="Google Shape;234;p19"/>
          <p:cNvSpPr txBox="1"/>
          <p:nvPr/>
        </p:nvSpPr>
        <p:spPr>
          <a:xfrm>
            <a:off x="4556026" y="4312575"/>
            <a:ext cx="432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𝙓</a:t>
            </a:r>
            <a:r>
              <a:rPr i="1" lang="en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’</a:t>
            </a:r>
            <a:endParaRPr i="1"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35" name="Google Shape;235;p19"/>
          <p:cNvSpPr txBox="1"/>
          <p:nvPr/>
        </p:nvSpPr>
        <p:spPr>
          <a:xfrm>
            <a:off x="4565576" y="3751885"/>
            <a:ext cx="384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𝙓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36" name="Google Shape;236;p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174997" y="3652478"/>
            <a:ext cx="505200" cy="50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1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125862" y="3680091"/>
            <a:ext cx="505200" cy="50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76435" y="3712255"/>
            <a:ext cx="505200" cy="4962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161470" y="4219695"/>
            <a:ext cx="505200" cy="50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1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115942" y="4240544"/>
            <a:ext cx="505200" cy="50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19"/>
          <p:cNvPicPr preferRelativeResize="0"/>
          <p:nvPr/>
        </p:nvPicPr>
        <p:blipFill rotWithShape="1">
          <a:blip r:embed="rId7">
            <a:alphaModFix/>
          </a:blip>
          <a:srcRect b="0" l="25778" r="51209" t="0"/>
          <a:stretch/>
        </p:blipFill>
        <p:spPr>
          <a:xfrm>
            <a:off x="5076435" y="4279780"/>
            <a:ext cx="505200" cy="492858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</a:rPr>
              <a:t>‹#›</a:t>
            </a:fld>
            <a:endParaRPr>
              <a:solidFill>
                <a:schemeClr val="dk1"/>
              </a:solidFill>
            </a:endParaRPr>
          </a:p>
        </p:txBody>
      </p:sp>
      <p:cxnSp>
        <p:nvCxnSpPr>
          <p:cNvPr id="241" name="Google Shape;241;p19"/>
          <p:cNvCxnSpPr>
            <a:stCxn id="242" idx="3"/>
            <a:endCxn id="243" idx="1"/>
          </p:cNvCxnSpPr>
          <p:nvPr/>
        </p:nvCxnSpPr>
        <p:spPr>
          <a:xfrm>
            <a:off x="1730797" y="1189767"/>
            <a:ext cx="291900" cy="491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4" name="Google Shape;244;p19"/>
          <p:cNvCxnSpPr>
            <a:stCxn id="245" idx="3"/>
            <a:endCxn id="243" idx="1"/>
          </p:cNvCxnSpPr>
          <p:nvPr/>
        </p:nvCxnSpPr>
        <p:spPr>
          <a:xfrm flipH="1" rot="10800000">
            <a:off x="1730797" y="1681167"/>
            <a:ext cx="291900" cy="4992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6" name="Google Shape;246;p19"/>
          <p:cNvCxnSpPr>
            <a:stCxn id="247" idx="3"/>
            <a:endCxn id="248" idx="1"/>
          </p:cNvCxnSpPr>
          <p:nvPr/>
        </p:nvCxnSpPr>
        <p:spPr>
          <a:xfrm flipH="1" rot="10800000">
            <a:off x="5540797" y="1681167"/>
            <a:ext cx="346200" cy="4992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9" name="Google Shape;249;p19"/>
          <p:cNvCxnSpPr>
            <a:stCxn id="250" idx="3"/>
            <a:endCxn id="248" idx="1"/>
          </p:cNvCxnSpPr>
          <p:nvPr/>
        </p:nvCxnSpPr>
        <p:spPr>
          <a:xfrm>
            <a:off x="5540797" y="1189767"/>
            <a:ext cx="346200" cy="491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51" name="Google Shape;251;p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939185" y="726985"/>
            <a:ext cx="709800" cy="70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1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889542" y="775173"/>
            <a:ext cx="709800" cy="70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1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915535" y="1728135"/>
            <a:ext cx="709800" cy="70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1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865892" y="1776323"/>
            <a:ext cx="709800" cy="70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1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105535" y="1728135"/>
            <a:ext cx="709800" cy="70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1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055892" y="1776323"/>
            <a:ext cx="709800" cy="70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129185" y="726985"/>
            <a:ext cx="709800" cy="70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1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079542" y="775173"/>
            <a:ext cx="709800" cy="70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22747" y="1263125"/>
            <a:ext cx="1059300" cy="83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19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887072" y="1263125"/>
            <a:ext cx="1059300" cy="836275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19"/>
          <p:cNvSpPr txBox="1"/>
          <p:nvPr/>
        </p:nvSpPr>
        <p:spPr>
          <a:xfrm>
            <a:off x="532639" y="995845"/>
            <a:ext cx="415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𝙓</a:t>
            </a:r>
            <a:endParaRPr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60" name="Google Shape;260;p19"/>
          <p:cNvSpPr txBox="1"/>
          <p:nvPr/>
        </p:nvSpPr>
        <p:spPr>
          <a:xfrm>
            <a:off x="374903" y="2004000"/>
            <a:ext cx="64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𝙏</a:t>
            </a:r>
            <a:r>
              <a:rPr i="1"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</a:t>
            </a:r>
            <a:r>
              <a:rPr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𝙓</a:t>
            </a:r>
            <a:r>
              <a:rPr i="1"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  <a:endParaRPr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61" name="Google Shape;261;p19"/>
          <p:cNvSpPr txBox="1"/>
          <p:nvPr/>
        </p:nvSpPr>
        <p:spPr>
          <a:xfrm>
            <a:off x="2044947" y="730675"/>
            <a:ext cx="1362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𝒎</a:t>
            </a:r>
            <a:r>
              <a:rPr baseline="-25000" lang="en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r>
              <a:rPr lang="en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(reference)</a:t>
            </a:r>
            <a:endParaRPr sz="9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62" name="Google Shape;262;p19"/>
          <p:cNvSpPr txBox="1"/>
          <p:nvPr/>
        </p:nvSpPr>
        <p:spPr>
          <a:xfrm>
            <a:off x="6235947" y="730675"/>
            <a:ext cx="535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𝒎</a:t>
            </a:r>
            <a:r>
              <a:rPr baseline="-25000" lang="en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endParaRPr sz="9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42" name="Google Shape;24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0997" y="841150"/>
            <a:ext cx="709800" cy="69723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0997" y="841150"/>
            <a:ext cx="709800" cy="69723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19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020997" y="1831750"/>
            <a:ext cx="709800" cy="69723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19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4830997" y="1831750"/>
            <a:ext cx="709800" cy="697234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19"/>
          <p:cNvSpPr/>
          <p:nvPr/>
        </p:nvSpPr>
        <p:spPr>
          <a:xfrm>
            <a:off x="2685347" y="1325925"/>
            <a:ext cx="134100" cy="725700"/>
          </a:xfrm>
          <a:prstGeom prst="rect">
            <a:avLst/>
          </a:prstGeom>
          <a:noFill/>
          <a:ln cap="flat" cmpd="sng" w="19050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19"/>
          <p:cNvSpPr/>
          <p:nvPr/>
        </p:nvSpPr>
        <p:spPr>
          <a:xfrm>
            <a:off x="6550381" y="1318869"/>
            <a:ext cx="134100" cy="725700"/>
          </a:xfrm>
          <a:prstGeom prst="rect">
            <a:avLst/>
          </a:prstGeom>
          <a:noFill/>
          <a:ln cap="flat" cmpd="sng" w="19050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5" name="Google Shape;265;p19"/>
          <p:cNvGrpSpPr/>
          <p:nvPr/>
        </p:nvGrpSpPr>
        <p:grpSpPr>
          <a:xfrm>
            <a:off x="3337272" y="1222025"/>
            <a:ext cx="515100" cy="164100"/>
            <a:chOff x="3309050" y="2441225"/>
            <a:chExt cx="515100" cy="164100"/>
          </a:xfrm>
        </p:grpSpPr>
        <p:sp>
          <p:nvSpPr>
            <p:cNvPr id="266" name="Google Shape;266;p19"/>
            <p:cNvSpPr/>
            <p:nvPr/>
          </p:nvSpPr>
          <p:spPr>
            <a:xfrm>
              <a:off x="3309050" y="2441225"/>
              <a:ext cx="134100" cy="164100"/>
            </a:xfrm>
            <a:prstGeom prst="cube">
              <a:avLst>
                <a:gd fmla="val 25000" name="adj"/>
              </a:avLst>
            </a:prstGeom>
            <a:solidFill>
              <a:srgbClr val="99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19"/>
            <p:cNvSpPr/>
            <p:nvPr/>
          </p:nvSpPr>
          <p:spPr>
            <a:xfrm>
              <a:off x="3385250" y="2441225"/>
              <a:ext cx="134100" cy="164100"/>
            </a:xfrm>
            <a:prstGeom prst="cube">
              <a:avLst>
                <a:gd fmla="val 25000" name="adj"/>
              </a:avLst>
            </a:prstGeom>
            <a:solidFill>
              <a:srgbClr val="99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19"/>
            <p:cNvSpPr/>
            <p:nvPr/>
          </p:nvSpPr>
          <p:spPr>
            <a:xfrm>
              <a:off x="3461450" y="2441225"/>
              <a:ext cx="134100" cy="164100"/>
            </a:xfrm>
            <a:prstGeom prst="cube">
              <a:avLst>
                <a:gd fmla="val 25000" name="adj"/>
              </a:avLst>
            </a:prstGeom>
            <a:solidFill>
              <a:srgbClr val="99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19"/>
            <p:cNvSpPr/>
            <p:nvPr/>
          </p:nvSpPr>
          <p:spPr>
            <a:xfrm>
              <a:off x="3537650" y="2441225"/>
              <a:ext cx="134100" cy="164100"/>
            </a:xfrm>
            <a:prstGeom prst="cube">
              <a:avLst>
                <a:gd fmla="val 25000" name="adj"/>
              </a:avLst>
            </a:prstGeom>
            <a:solidFill>
              <a:srgbClr val="99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19"/>
            <p:cNvSpPr/>
            <p:nvPr/>
          </p:nvSpPr>
          <p:spPr>
            <a:xfrm>
              <a:off x="3613850" y="2441225"/>
              <a:ext cx="134100" cy="164100"/>
            </a:xfrm>
            <a:prstGeom prst="cube">
              <a:avLst>
                <a:gd fmla="val 25000" name="adj"/>
              </a:avLst>
            </a:prstGeom>
            <a:solidFill>
              <a:srgbClr val="99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19"/>
            <p:cNvSpPr/>
            <p:nvPr/>
          </p:nvSpPr>
          <p:spPr>
            <a:xfrm>
              <a:off x="3690050" y="2441225"/>
              <a:ext cx="134100" cy="164100"/>
            </a:xfrm>
            <a:prstGeom prst="cube">
              <a:avLst>
                <a:gd fmla="val 25000" name="adj"/>
              </a:avLst>
            </a:prstGeom>
            <a:solidFill>
              <a:srgbClr val="99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2" name="Google Shape;272;p19"/>
          <p:cNvGrpSpPr/>
          <p:nvPr/>
        </p:nvGrpSpPr>
        <p:grpSpPr>
          <a:xfrm>
            <a:off x="3337272" y="1984025"/>
            <a:ext cx="515100" cy="164100"/>
            <a:chOff x="3309050" y="2822225"/>
            <a:chExt cx="515100" cy="164100"/>
          </a:xfrm>
        </p:grpSpPr>
        <p:sp>
          <p:nvSpPr>
            <p:cNvPr id="273" name="Google Shape;273;p19"/>
            <p:cNvSpPr/>
            <p:nvPr/>
          </p:nvSpPr>
          <p:spPr>
            <a:xfrm>
              <a:off x="3309050" y="2822225"/>
              <a:ext cx="134100" cy="164100"/>
            </a:xfrm>
            <a:prstGeom prst="cube">
              <a:avLst>
                <a:gd fmla="val 25000" name="adj"/>
              </a:avLst>
            </a:prstGeom>
            <a:solidFill>
              <a:srgbClr val="99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19"/>
            <p:cNvSpPr/>
            <p:nvPr/>
          </p:nvSpPr>
          <p:spPr>
            <a:xfrm>
              <a:off x="3385250" y="2822225"/>
              <a:ext cx="134100" cy="164100"/>
            </a:xfrm>
            <a:prstGeom prst="cube">
              <a:avLst>
                <a:gd fmla="val 25000" name="adj"/>
              </a:avLst>
            </a:prstGeom>
            <a:solidFill>
              <a:srgbClr val="99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19"/>
            <p:cNvSpPr/>
            <p:nvPr/>
          </p:nvSpPr>
          <p:spPr>
            <a:xfrm>
              <a:off x="3461450" y="2822225"/>
              <a:ext cx="134100" cy="164100"/>
            </a:xfrm>
            <a:prstGeom prst="cube">
              <a:avLst>
                <a:gd fmla="val 25000" name="adj"/>
              </a:avLst>
            </a:prstGeom>
            <a:solidFill>
              <a:srgbClr val="99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19"/>
            <p:cNvSpPr/>
            <p:nvPr/>
          </p:nvSpPr>
          <p:spPr>
            <a:xfrm>
              <a:off x="3537650" y="2822225"/>
              <a:ext cx="134100" cy="164100"/>
            </a:xfrm>
            <a:prstGeom prst="cube">
              <a:avLst>
                <a:gd fmla="val 25000" name="adj"/>
              </a:avLst>
            </a:prstGeom>
            <a:solidFill>
              <a:srgbClr val="99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19"/>
            <p:cNvSpPr/>
            <p:nvPr/>
          </p:nvSpPr>
          <p:spPr>
            <a:xfrm>
              <a:off x="3613850" y="2822225"/>
              <a:ext cx="134100" cy="164100"/>
            </a:xfrm>
            <a:prstGeom prst="cube">
              <a:avLst>
                <a:gd fmla="val 25000" name="adj"/>
              </a:avLst>
            </a:prstGeom>
            <a:solidFill>
              <a:srgbClr val="99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19"/>
            <p:cNvSpPr/>
            <p:nvPr/>
          </p:nvSpPr>
          <p:spPr>
            <a:xfrm>
              <a:off x="3690050" y="2822225"/>
              <a:ext cx="134100" cy="164100"/>
            </a:xfrm>
            <a:prstGeom prst="cube">
              <a:avLst>
                <a:gd fmla="val 25000" name="adj"/>
              </a:avLst>
            </a:prstGeom>
            <a:solidFill>
              <a:srgbClr val="99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279" name="Google Shape;279;p19"/>
          <p:cNvCxnSpPr>
            <a:stCxn id="243" idx="3"/>
            <a:endCxn id="266" idx="2"/>
          </p:cNvCxnSpPr>
          <p:nvPr/>
        </p:nvCxnSpPr>
        <p:spPr>
          <a:xfrm flipH="1" rot="10800000">
            <a:off x="3082048" y="1320962"/>
            <a:ext cx="255300" cy="360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0" name="Google Shape;280;p19"/>
          <p:cNvCxnSpPr>
            <a:stCxn id="243" idx="3"/>
            <a:endCxn id="273" idx="2"/>
          </p:cNvCxnSpPr>
          <p:nvPr/>
        </p:nvCxnSpPr>
        <p:spPr>
          <a:xfrm>
            <a:off x="3082048" y="1681262"/>
            <a:ext cx="255300" cy="401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81" name="Google Shape;281;p19"/>
          <p:cNvSpPr txBox="1"/>
          <p:nvPr/>
        </p:nvSpPr>
        <p:spPr>
          <a:xfrm>
            <a:off x="3323161" y="1484975"/>
            <a:ext cx="709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same</a:t>
            </a:r>
            <a:endParaRPr sz="5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282" name="Google Shape;282;p19"/>
          <p:cNvGrpSpPr/>
          <p:nvPr/>
        </p:nvGrpSpPr>
        <p:grpSpPr>
          <a:xfrm>
            <a:off x="7375872" y="1222025"/>
            <a:ext cx="515100" cy="164100"/>
            <a:chOff x="3309050" y="2441225"/>
            <a:chExt cx="515100" cy="164100"/>
          </a:xfrm>
        </p:grpSpPr>
        <p:sp>
          <p:nvSpPr>
            <p:cNvPr id="283" name="Google Shape;283;p19"/>
            <p:cNvSpPr/>
            <p:nvPr/>
          </p:nvSpPr>
          <p:spPr>
            <a:xfrm>
              <a:off x="3309050" y="2441225"/>
              <a:ext cx="134100" cy="164100"/>
            </a:xfrm>
            <a:prstGeom prst="cube">
              <a:avLst>
                <a:gd fmla="val 25000" name="adj"/>
              </a:avLst>
            </a:prstGeom>
            <a:solidFill>
              <a:srgbClr val="99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19"/>
            <p:cNvSpPr/>
            <p:nvPr/>
          </p:nvSpPr>
          <p:spPr>
            <a:xfrm>
              <a:off x="3385250" y="2441225"/>
              <a:ext cx="134100" cy="164100"/>
            </a:xfrm>
            <a:prstGeom prst="cube">
              <a:avLst>
                <a:gd fmla="val 25000" name="adj"/>
              </a:avLst>
            </a:prstGeom>
            <a:solidFill>
              <a:srgbClr val="99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19"/>
            <p:cNvSpPr/>
            <p:nvPr/>
          </p:nvSpPr>
          <p:spPr>
            <a:xfrm>
              <a:off x="3461450" y="2441225"/>
              <a:ext cx="134100" cy="164100"/>
            </a:xfrm>
            <a:prstGeom prst="cube">
              <a:avLst>
                <a:gd fmla="val 25000" name="adj"/>
              </a:avLst>
            </a:prstGeom>
            <a:solidFill>
              <a:srgbClr val="99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19"/>
            <p:cNvSpPr/>
            <p:nvPr/>
          </p:nvSpPr>
          <p:spPr>
            <a:xfrm>
              <a:off x="3537650" y="2441225"/>
              <a:ext cx="134100" cy="164100"/>
            </a:xfrm>
            <a:prstGeom prst="cube">
              <a:avLst>
                <a:gd fmla="val 25000" name="adj"/>
              </a:avLst>
            </a:prstGeom>
            <a:solidFill>
              <a:srgbClr val="99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19"/>
            <p:cNvSpPr/>
            <p:nvPr/>
          </p:nvSpPr>
          <p:spPr>
            <a:xfrm>
              <a:off x="3613850" y="2441225"/>
              <a:ext cx="134100" cy="164100"/>
            </a:xfrm>
            <a:prstGeom prst="cube">
              <a:avLst>
                <a:gd fmla="val 25000" name="adj"/>
              </a:avLst>
            </a:prstGeom>
            <a:solidFill>
              <a:srgbClr val="99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19"/>
            <p:cNvSpPr/>
            <p:nvPr/>
          </p:nvSpPr>
          <p:spPr>
            <a:xfrm>
              <a:off x="3690050" y="2441225"/>
              <a:ext cx="134100" cy="164100"/>
            </a:xfrm>
            <a:prstGeom prst="cube">
              <a:avLst>
                <a:gd fmla="val 25000" name="adj"/>
              </a:avLst>
            </a:prstGeom>
            <a:solidFill>
              <a:srgbClr val="99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9" name="Google Shape;289;p19"/>
          <p:cNvGrpSpPr/>
          <p:nvPr/>
        </p:nvGrpSpPr>
        <p:grpSpPr>
          <a:xfrm>
            <a:off x="7375872" y="1984025"/>
            <a:ext cx="515100" cy="164100"/>
            <a:chOff x="3309050" y="2822225"/>
            <a:chExt cx="515100" cy="164100"/>
          </a:xfrm>
        </p:grpSpPr>
        <p:sp>
          <p:nvSpPr>
            <p:cNvPr id="290" name="Google Shape;290;p19"/>
            <p:cNvSpPr/>
            <p:nvPr/>
          </p:nvSpPr>
          <p:spPr>
            <a:xfrm>
              <a:off x="3309050" y="2822225"/>
              <a:ext cx="134100" cy="164100"/>
            </a:xfrm>
            <a:prstGeom prst="cube">
              <a:avLst>
                <a:gd fmla="val 25000" name="adj"/>
              </a:avLst>
            </a:prstGeom>
            <a:solidFill>
              <a:srgbClr val="60D7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19"/>
            <p:cNvSpPr/>
            <p:nvPr/>
          </p:nvSpPr>
          <p:spPr>
            <a:xfrm>
              <a:off x="3385250" y="2822225"/>
              <a:ext cx="134100" cy="164100"/>
            </a:xfrm>
            <a:prstGeom prst="cube">
              <a:avLst>
                <a:gd fmla="val 25000" name="adj"/>
              </a:avLst>
            </a:prstGeom>
            <a:solidFill>
              <a:srgbClr val="60D7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19"/>
            <p:cNvSpPr/>
            <p:nvPr/>
          </p:nvSpPr>
          <p:spPr>
            <a:xfrm>
              <a:off x="3461450" y="2822225"/>
              <a:ext cx="134100" cy="164100"/>
            </a:xfrm>
            <a:prstGeom prst="cube">
              <a:avLst>
                <a:gd fmla="val 25000" name="adj"/>
              </a:avLst>
            </a:prstGeom>
            <a:solidFill>
              <a:srgbClr val="60D7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19"/>
            <p:cNvSpPr/>
            <p:nvPr/>
          </p:nvSpPr>
          <p:spPr>
            <a:xfrm>
              <a:off x="3537650" y="2822225"/>
              <a:ext cx="134100" cy="164100"/>
            </a:xfrm>
            <a:prstGeom prst="cube">
              <a:avLst>
                <a:gd fmla="val 25000" name="adj"/>
              </a:avLst>
            </a:prstGeom>
            <a:solidFill>
              <a:srgbClr val="60D7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19"/>
            <p:cNvSpPr/>
            <p:nvPr/>
          </p:nvSpPr>
          <p:spPr>
            <a:xfrm>
              <a:off x="3613850" y="2822225"/>
              <a:ext cx="134100" cy="164100"/>
            </a:xfrm>
            <a:prstGeom prst="cube">
              <a:avLst>
                <a:gd fmla="val 25000" name="adj"/>
              </a:avLst>
            </a:prstGeom>
            <a:solidFill>
              <a:srgbClr val="60D7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19"/>
            <p:cNvSpPr/>
            <p:nvPr/>
          </p:nvSpPr>
          <p:spPr>
            <a:xfrm>
              <a:off x="3690050" y="2822225"/>
              <a:ext cx="134100" cy="164100"/>
            </a:xfrm>
            <a:prstGeom prst="cube">
              <a:avLst>
                <a:gd fmla="val 25000" name="adj"/>
              </a:avLst>
            </a:prstGeom>
            <a:solidFill>
              <a:srgbClr val="60D7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6" name="Google Shape;296;p19"/>
          <p:cNvSpPr txBox="1"/>
          <p:nvPr/>
        </p:nvSpPr>
        <p:spPr>
          <a:xfrm>
            <a:off x="7361776" y="1484975"/>
            <a:ext cx="921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same?</a:t>
            </a:r>
            <a:endParaRPr sz="5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297" name="Google Shape;297;p19"/>
          <p:cNvCxnSpPr>
            <a:stCxn id="248" idx="3"/>
            <a:endCxn id="283" idx="2"/>
          </p:cNvCxnSpPr>
          <p:nvPr/>
        </p:nvCxnSpPr>
        <p:spPr>
          <a:xfrm flipH="1" rot="10800000">
            <a:off x="6946373" y="1320962"/>
            <a:ext cx="429600" cy="360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8" name="Google Shape;298;p19"/>
          <p:cNvCxnSpPr>
            <a:stCxn id="248" idx="3"/>
            <a:endCxn id="290" idx="2"/>
          </p:cNvCxnSpPr>
          <p:nvPr/>
        </p:nvCxnSpPr>
        <p:spPr>
          <a:xfrm>
            <a:off x="6946373" y="1681262"/>
            <a:ext cx="429600" cy="401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99" name="Google Shape;299;p19"/>
          <p:cNvSpPr/>
          <p:nvPr/>
        </p:nvSpPr>
        <p:spPr>
          <a:xfrm>
            <a:off x="4504350" y="606988"/>
            <a:ext cx="3892500" cy="2052000"/>
          </a:xfrm>
          <a:prstGeom prst="rect">
            <a:avLst/>
          </a:prstGeom>
          <a:solidFill>
            <a:srgbClr val="000000">
              <a:alpha val="48810"/>
            </a:srgbClr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19"/>
          <p:cNvSpPr/>
          <p:nvPr/>
        </p:nvSpPr>
        <p:spPr>
          <a:xfrm>
            <a:off x="6526928" y="3974811"/>
            <a:ext cx="129900" cy="643800"/>
          </a:xfrm>
          <a:prstGeom prst="rect">
            <a:avLst/>
          </a:prstGeom>
          <a:noFill/>
          <a:ln cap="flat" cmpd="sng" w="19050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9185" y="726985"/>
            <a:ext cx="709800" cy="70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9542" y="775173"/>
            <a:ext cx="709800" cy="709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7" name="Google Shape;307;p20"/>
          <p:cNvCxnSpPr>
            <a:stCxn id="308" idx="3"/>
            <a:endCxn id="309" idx="1"/>
          </p:cNvCxnSpPr>
          <p:nvPr/>
        </p:nvCxnSpPr>
        <p:spPr>
          <a:xfrm flipH="1" rot="10800000">
            <a:off x="5540720" y="1681227"/>
            <a:ext cx="346500" cy="450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10" name="Google Shape;31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1585" y="1675135"/>
            <a:ext cx="709800" cy="70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11942" y="1723323"/>
            <a:ext cx="709800" cy="709800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20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Our proposal to measure shared invariance</a:t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13" name="Google Shape;313;p20"/>
          <p:cNvSpPr txBox="1"/>
          <p:nvPr>
            <p:ph idx="1" type="body"/>
          </p:nvPr>
        </p:nvSpPr>
        <p:spPr>
          <a:xfrm>
            <a:off x="-23900" y="2607940"/>
            <a:ext cx="4396200" cy="83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15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/>
              <a:buAutoNum type="arabicPeriod"/>
            </a:pPr>
            <a:r>
              <a:rPr lang="en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Find </a:t>
            </a:r>
            <a:r>
              <a:rPr i="1" lang="en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Identically Represented Inputs (IRIs)</a:t>
            </a:r>
            <a:r>
              <a:rPr lang="en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𝙓, 𝙓</a:t>
            </a:r>
            <a:r>
              <a:rPr i="1" lang="en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’</a:t>
            </a:r>
            <a:r>
              <a:rPr lang="en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such that 𝒎</a:t>
            </a:r>
            <a:r>
              <a:rPr baseline="-25000" lang="en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r>
              <a:rPr i="1" lang="en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</a:t>
            </a:r>
            <a:r>
              <a:rPr lang="en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𝙓</a:t>
            </a:r>
            <a:r>
              <a:rPr i="1" lang="en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 ≅ </a:t>
            </a:r>
            <a:r>
              <a:rPr lang="en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𝒎</a:t>
            </a:r>
            <a:r>
              <a:rPr baseline="-25000" lang="en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r>
              <a:rPr i="1" lang="en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</a:t>
            </a:r>
            <a:r>
              <a:rPr lang="en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𝙓</a:t>
            </a:r>
            <a:r>
              <a:rPr i="1" lang="en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’)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14" name="Google Shape;314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6048" y="3725455"/>
            <a:ext cx="1059300" cy="836275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20"/>
          <p:cNvSpPr txBox="1"/>
          <p:nvPr/>
        </p:nvSpPr>
        <p:spPr>
          <a:xfrm>
            <a:off x="1880973" y="3320242"/>
            <a:ext cx="505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𝒎</a:t>
            </a:r>
            <a:r>
              <a:rPr baseline="-25000" lang="en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16" name="Google Shape;316;p20"/>
          <p:cNvSpPr txBox="1"/>
          <p:nvPr/>
        </p:nvSpPr>
        <p:spPr>
          <a:xfrm>
            <a:off x="2830150" y="3933000"/>
            <a:ext cx="1542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𝒎</a:t>
            </a:r>
            <a:r>
              <a:rPr baseline="-25000" lang="en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r>
              <a:rPr i="1" lang="en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</a:t>
            </a:r>
            <a:r>
              <a:rPr lang="en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𝙓</a:t>
            </a:r>
            <a:r>
              <a:rPr i="1" lang="en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 ≅ </a:t>
            </a:r>
            <a:r>
              <a:rPr lang="en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𝒎</a:t>
            </a:r>
            <a:r>
              <a:rPr baseline="-25000" lang="en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r>
              <a:rPr i="1" lang="en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</a:t>
            </a:r>
            <a:r>
              <a:rPr lang="en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𝙓</a:t>
            </a:r>
            <a:r>
              <a:rPr i="1" lang="en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’)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317" name="Google Shape;317;p20"/>
          <p:cNvCxnSpPr>
            <a:stCxn id="318" idx="3"/>
            <a:endCxn id="314" idx="1"/>
          </p:cNvCxnSpPr>
          <p:nvPr/>
        </p:nvCxnSpPr>
        <p:spPr>
          <a:xfrm>
            <a:off x="1238235" y="3807983"/>
            <a:ext cx="287700" cy="335700"/>
          </a:xfrm>
          <a:prstGeom prst="curvedConnector3">
            <a:avLst>
              <a:gd fmla="val 50020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319" name="Google Shape;319;p20"/>
          <p:cNvCxnSpPr>
            <a:stCxn id="320" idx="3"/>
            <a:endCxn id="314" idx="1"/>
          </p:cNvCxnSpPr>
          <p:nvPr/>
        </p:nvCxnSpPr>
        <p:spPr>
          <a:xfrm flipH="1" rot="10800000">
            <a:off x="1238235" y="4143709"/>
            <a:ext cx="287700" cy="230100"/>
          </a:xfrm>
          <a:prstGeom prst="curvedConnector3">
            <a:avLst>
              <a:gd fmla="val 50020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321" name="Google Shape;321;p20"/>
          <p:cNvCxnSpPr>
            <a:stCxn id="314" idx="3"/>
            <a:endCxn id="316" idx="1"/>
          </p:cNvCxnSpPr>
          <p:nvPr/>
        </p:nvCxnSpPr>
        <p:spPr>
          <a:xfrm>
            <a:off x="2585348" y="4143592"/>
            <a:ext cx="244800" cy="5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22" name="Google Shape;322;p20"/>
          <p:cNvSpPr txBox="1"/>
          <p:nvPr/>
        </p:nvSpPr>
        <p:spPr>
          <a:xfrm>
            <a:off x="260325" y="4160175"/>
            <a:ext cx="415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𝙓</a:t>
            </a:r>
            <a:r>
              <a:rPr i="1" lang="en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’</a:t>
            </a:r>
            <a:endParaRPr i="1"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23" name="Google Shape;323;p20"/>
          <p:cNvSpPr txBox="1"/>
          <p:nvPr/>
        </p:nvSpPr>
        <p:spPr>
          <a:xfrm>
            <a:off x="272354" y="3605079"/>
            <a:ext cx="384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𝙓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24" name="Google Shape;32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1597" y="3500078"/>
            <a:ext cx="505200" cy="50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2462" y="3527691"/>
            <a:ext cx="505200" cy="50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3035" y="3559855"/>
            <a:ext cx="505200" cy="4962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8070" y="4067295"/>
            <a:ext cx="505200" cy="50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2542" y="4088144"/>
            <a:ext cx="505200" cy="50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20"/>
          <p:cNvPicPr preferRelativeResize="0"/>
          <p:nvPr/>
        </p:nvPicPr>
        <p:blipFill rotWithShape="1">
          <a:blip r:embed="rId7">
            <a:alphaModFix/>
          </a:blip>
          <a:srcRect b="0" l="25778" r="51209" t="0"/>
          <a:stretch/>
        </p:blipFill>
        <p:spPr>
          <a:xfrm>
            <a:off x="733035" y="4127380"/>
            <a:ext cx="505200" cy="492858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</a:rPr>
              <a:t>‹#›</a:t>
            </a:fld>
            <a:endParaRPr>
              <a:solidFill>
                <a:schemeClr val="dk1"/>
              </a:solidFill>
            </a:endParaRPr>
          </a:p>
        </p:txBody>
      </p:sp>
      <p:sp>
        <p:nvSpPr>
          <p:cNvPr id="329" name="Google Shape;329;p20"/>
          <p:cNvSpPr txBox="1"/>
          <p:nvPr>
            <p:ph idx="1" type="body"/>
          </p:nvPr>
        </p:nvSpPr>
        <p:spPr>
          <a:xfrm>
            <a:off x="4655100" y="2623270"/>
            <a:ext cx="4185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2.  Measure similarity of 𝒎</a:t>
            </a:r>
            <a:r>
              <a:rPr baseline="-25000" lang="en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r>
              <a:rPr i="1" lang="en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</a:t>
            </a:r>
            <a:r>
              <a:rPr lang="en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𝙓</a:t>
            </a:r>
            <a:r>
              <a:rPr i="1" lang="en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  <a:r>
              <a:rPr lang="en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and 𝒎</a:t>
            </a:r>
            <a:r>
              <a:rPr baseline="-25000" lang="en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r>
              <a:rPr i="1" lang="en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</a:t>
            </a:r>
            <a:r>
              <a:rPr lang="en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𝙓</a:t>
            </a:r>
            <a:r>
              <a:rPr i="1" lang="en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’)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30" name="Google Shape;330;p20"/>
          <p:cNvSpPr txBox="1"/>
          <p:nvPr>
            <p:ph idx="1" type="body"/>
          </p:nvPr>
        </p:nvSpPr>
        <p:spPr>
          <a:xfrm>
            <a:off x="4655100" y="3156670"/>
            <a:ext cx="4343400" cy="63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Representation Similarity Measures </a:t>
            </a:r>
            <a:r>
              <a:rPr lang="en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</a:t>
            </a:r>
            <a:r>
              <a:rPr baseline="-25000" lang="en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rep</a:t>
            </a:r>
            <a:r>
              <a:rPr lang="en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!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31" name="Google Shape;331;p20"/>
          <p:cNvSpPr txBox="1"/>
          <p:nvPr/>
        </p:nvSpPr>
        <p:spPr>
          <a:xfrm>
            <a:off x="4655100" y="3919475"/>
            <a:ext cx="3762300" cy="418500"/>
          </a:xfrm>
          <a:prstGeom prst="rect">
            <a:avLst/>
          </a:prstGeom>
          <a:solidFill>
            <a:srgbClr val="99000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</a:t>
            </a:r>
            <a:r>
              <a:rPr baseline="-25000" lang="en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inv</a:t>
            </a:r>
            <a:r>
              <a:rPr lang="en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(𝒎</a:t>
            </a:r>
            <a:r>
              <a:rPr baseline="-25000" lang="en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r>
              <a:rPr lang="en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| 𝒎</a:t>
            </a:r>
            <a:r>
              <a:rPr baseline="-25000" lang="en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r>
              <a:rPr lang="en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𝙓, S</a:t>
            </a:r>
            <a:r>
              <a:rPr baseline="-25000" lang="en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rep</a:t>
            </a:r>
            <a:r>
              <a:rPr lang="en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 = S</a:t>
            </a:r>
            <a:r>
              <a:rPr baseline="-25000" lang="en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rep </a:t>
            </a:r>
            <a:r>
              <a:rPr lang="en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(𝒎</a:t>
            </a:r>
            <a:r>
              <a:rPr baseline="-25000" lang="en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r>
              <a:rPr i="1" lang="en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</a:t>
            </a:r>
            <a:r>
              <a:rPr lang="en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𝙓</a:t>
            </a:r>
            <a:r>
              <a:rPr i="1" lang="en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), </a:t>
            </a:r>
            <a:r>
              <a:rPr lang="en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𝒎</a:t>
            </a:r>
            <a:r>
              <a:rPr baseline="-25000" lang="en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r>
              <a:rPr i="1" lang="en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</a:t>
            </a:r>
            <a:r>
              <a:rPr lang="en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𝙓</a:t>
            </a:r>
            <a:r>
              <a:rPr i="1" lang="en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’)</a:t>
            </a:r>
            <a:r>
              <a:rPr lang="en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08" name="Google Shape;308;p20"/>
          <p:cNvPicPr preferRelativeResize="0"/>
          <p:nvPr/>
        </p:nvPicPr>
        <p:blipFill rotWithShape="1">
          <a:blip r:embed="rId7">
            <a:alphaModFix/>
          </a:blip>
          <a:srcRect b="0" l="25778" r="51209" t="0"/>
          <a:stretch/>
        </p:blipFill>
        <p:spPr>
          <a:xfrm>
            <a:off x="4830921" y="1784985"/>
            <a:ext cx="709799" cy="69248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2" name="Google Shape;332;p20"/>
          <p:cNvCxnSpPr>
            <a:stCxn id="333" idx="3"/>
            <a:endCxn id="334" idx="1"/>
          </p:cNvCxnSpPr>
          <p:nvPr/>
        </p:nvCxnSpPr>
        <p:spPr>
          <a:xfrm>
            <a:off x="1730797" y="1189767"/>
            <a:ext cx="291900" cy="491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35" name="Google Shape;335;p20"/>
          <p:cNvCxnSpPr>
            <a:stCxn id="336" idx="3"/>
            <a:endCxn id="334" idx="1"/>
          </p:cNvCxnSpPr>
          <p:nvPr/>
        </p:nvCxnSpPr>
        <p:spPr>
          <a:xfrm flipH="1" rot="10800000">
            <a:off x="1730797" y="1681167"/>
            <a:ext cx="291900" cy="4992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37" name="Google Shape;337;p20"/>
          <p:cNvCxnSpPr>
            <a:stCxn id="338" idx="3"/>
            <a:endCxn id="309" idx="1"/>
          </p:cNvCxnSpPr>
          <p:nvPr/>
        </p:nvCxnSpPr>
        <p:spPr>
          <a:xfrm>
            <a:off x="5540797" y="1189767"/>
            <a:ext cx="346200" cy="491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39" name="Google Shape;33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9185" y="726985"/>
            <a:ext cx="709800" cy="70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89542" y="775173"/>
            <a:ext cx="709800" cy="70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2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105535" y="1728135"/>
            <a:ext cx="709800" cy="70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2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055892" y="1776323"/>
            <a:ext cx="709800" cy="70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22747" y="1263125"/>
            <a:ext cx="1059300" cy="83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2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887072" y="1263125"/>
            <a:ext cx="1059300" cy="836275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20"/>
          <p:cNvSpPr txBox="1"/>
          <p:nvPr/>
        </p:nvSpPr>
        <p:spPr>
          <a:xfrm>
            <a:off x="532639" y="995845"/>
            <a:ext cx="415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𝙓</a:t>
            </a:r>
            <a:endParaRPr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44" name="Google Shape;344;p20"/>
          <p:cNvSpPr txBox="1"/>
          <p:nvPr/>
        </p:nvSpPr>
        <p:spPr>
          <a:xfrm>
            <a:off x="374903" y="2004000"/>
            <a:ext cx="64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𝙏</a:t>
            </a:r>
            <a:r>
              <a:rPr i="1"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</a:t>
            </a:r>
            <a:r>
              <a:rPr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𝙓</a:t>
            </a:r>
            <a:r>
              <a:rPr i="1"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  <a:endParaRPr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45" name="Google Shape;345;p20"/>
          <p:cNvSpPr txBox="1"/>
          <p:nvPr/>
        </p:nvSpPr>
        <p:spPr>
          <a:xfrm>
            <a:off x="2044947" y="730675"/>
            <a:ext cx="1362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𝒎</a:t>
            </a:r>
            <a:r>
              <a:rPr baseline="-25000" lang="en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r>
              <a:rPr lang="en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"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(reference)</a:t>
            </a:r>
            <a:endParaRPr sz="9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46" name="Google Shape;346;p20"/>
          <p:cNvSpPr txBox="1"/>
          <p:nvPr/>
        </p:nvSpPr>
        <p:spPr>
          <a:xfrm>
            <a:off x="6235947" y="730675"/>
            <a:ext cx="535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𝒎</a:t>
            </a:r>
            <a:r>
              <a:rPr baseline="-25000" lang="en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endParaRPr sz="9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33" name="Google Shape;333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20997" y="841150"/>
            <a:ext cx="709800" cy="69723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30997" y="841150"/>
            <a:ext cx="709800" cy="69723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2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020997" y="1831750"/>
            <a:ext cx="709800" cy="697234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20"/>
          <p:cNvSpPr/>
          <p:nvPr/>
        </p:nvSpPr>
        <p:spPr>
          <a:xfrm>
            <a:off x="2685347" y="1325925"/>
            <a:ext cx="134100" cy="725700"/>
          </a:xfrm>
          <a:prstGeom prst="rect">
            <a:avLst/>
          </a:prstGeom>
          <a:noFill/>
          <a:ln cap="flat" cmpd="sng" w="19050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20"/>
          <p:cNvSpPr/>
          <p:nvPr/>
        </p:nvSpPr>
        <p:spPr>
          <a:xfrm>
            <a:off x="6550381" y="1318869"/>
            <a:ext cx="134100" cy="725700"/>
          </a:xfrm>
          <a:prstGeom prst="rect">
            <a:avLst/>
          </a:prstGeom>
          <a:noFill/>
          <a:ln cap="flat" cmpd="sng" w="19050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9" name="Google Shape;349;p20"/>
          <p:cNvGrpSpPr/>
          <p:nvPr/>
        </p:nvGrpSpPr>
        <p:grpSpPr>
          <a:xfrm>
            <a:off x="3337272" y="1222025"/>
            <a:ext cx="515100" cy="164100"/>
            <a:chOff x="3309050" y="2441225"/>
            <a:chExt cx="515100" cy="164100"/>
          </a:xfrm>
        </p:grpSpPr>
        <p:sp>
          <p:nvSpPr>
            <p:cNvPr id="350" name="Google Shape;350;p20"/>
            <p:cNvSpPr/>
            <p:nvPr/>
          </p:nvSpPr>
          <p:spPr>
            <a:xfrm>
              <a:off x="3309050" y="2441225"/>
              <a:ext cx="134100" cy="164100"/>
            </a:xfrm>
            <a:prstGeom prst="cube">
              <a:avLst>
                <a:gd fmla="val 25000" name="adj"/>
              </a:avLst>
            </a:prstGeom>
            <a:solidFill>
              <a:srgbClr val="99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20"/>
            <p:cNvSpPr/>
            <p:nvPr/>
          </p:nvSpPr>
          <p:spPr>
            <a:xfrm>
              <a:off x="3385250" y="2441225"/>
              <a:ext cx="134100" cy="164100"/>
            </a:xfrm>
            <a:prstGeom prst="cube">
              <a:avLst>
                <a:gd fmla="val 25000" name="adj"/>
              </a:avLst>
            </a:prstGeom>
            <a:solidFill>
              <a:srgbClr val="99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20"/>
            <p:cNvSpPr/>
            <p:nvPr/>
          </p:nvSpPr>
          <p:spPr>
            <a:xfrm>
              <a:off x="3461450" y="2441225"/>
              <a:ext cx="134100" cy="164100"/>
            </a:xfrm>
            <a:prstGeom prst="cube">
              <a:avLst>
                <a:gd fmla="val 25000" name="adj"/>
              </a:avLst>
            </a:prstGeom>
            <a:solidFill>
              <a:srgbClr val="99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20"/>
            <p:cNvSpPr/>
            <p:nvPr/>
          </p:nvSpPr>
          <p:spPr>
            <a:xfrm>
              <a:off x="3537650" y="2441225"/>
              <a:ext cx="134100" cy="164100"/>
            </a:xfrm>
            <a:prstGeom prst="cube">
              <a:avLst>
                <a:gd fmla="val 25000" name="adj"/>
              </a:avLst>
            </a:prstGeom>
            <a:solidFill>
              <a:srgbClr val="99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20"/>
            <p:cNvSpPr/>
            <p:nvPr/>
          </p:nvSpPr>
          <p:spPr>
            <a:xfrm>
              <a:off x="3613850" y="2441225"/>
              <a:ext cx="134100" cy="164100"/>
            </a:xfrm>
            <a:prstGeom prst="cube">
              <a:avLst>
                <a:gd fmla="val 25000" name="adj"/>
              </a:avLst>
            </a:prstGeom>
            <a:solidFill>
              <a:srgbClr val="99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20"/>
            <p:cNvSpPr/>
            <p:nvPr/>
          </p:nvSpPr>
          <p:spPr>
            <a:xfrm>
              <a:off x="3690050" y="2441225"/>
              <a:ext cx="134100" cy="164100"/>
            </a:xfrm>
            <a:prstGeom prst="cube">
              <a:avLst>
                <a:gd fmla="val 25000" name="adj"/>
              </a:avLst>
            </a:prstGeom>
            <a:solidFill>
              <a:srgbClr val="99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6" name="Google Shape;356;p20"/>
          <p:cNvGrpSpPr/>
          <p:nvPr/>
        </p:nvGrpSpPr>
        <p:grpSpPr>
          <a:xfrm>
            <a:off x="3337272" y="1984025"/>
            <a:ext cx="515100" cy="164100"/>
            <a:chOff x="3309050" y="2822225"/>
            <a:chExt cx="515100" cy="164100"/>
          </a:xfrm>
        </p:grpSpPr>
        <p:sp>
          <p:nvSpPr>
            <p:cNvPr id="357" name="Google Shape;357;p20"/>
            <p:cNvSpPr/>
            <p:nvPr/>
          </p:nvSpPr>
          <p:spPr>
            <a:xfrm>
              <a:off x="3309050" y="2822225"/>
              <a:ext cx="134100" cy="164100"/>
            </a:xfrm>
            <a:prstGeom prst="cube">
              <a:avLst>
                <a:gd fmla="val 25000" name="adj"/>
              </a:avLst>
            </a:prstGeom>
            <a:solidFill>
              <a:srgbClr val="99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20"/>
            <p:cNvSpPr/>
            <p:nvPr/>
          </p:nvSpPr>
          <p:spPr>
            <a:xfrm>
              <a:off x="3385250" y="2822225"/>
              <a:ext cx="134100" cy="164100"/>
            </a:xfrm>
            <a:prstGeom prst="cube">
              <a:avLst>
                <a:gd fmla="val 25000" name="adj"/>
              </a:avLst>
            </a:prstGeom>
            <a:solidFill>
              <a:srgbClr val="99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20"/>
            <p:cNvSpPr/>
            <p:nvPr/>
          </p:nvSpPr>
          <p:spPr>
            <a:xfrm>
              <a:off x="3461450" y="2822225"/>
              <a:ext cx="134100" cy="164100"/>
            </a:xfrm>
            <a:prstGeom prst="cube">
              <a:avLst>
                <a:gd fmla="val 25000" name="adj"/>
              </a:avLst>
            </a:prstGeom>
            <a:solidFill>
              <a:srgbClr val="99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20"/>
            <p:cNvSpPr/>
            <p:nvPr/>
          </p:nvSpPr>
          <p:spPr>
            <a:xfrm>
              <a:off x="3537650" y="2822225"/>
              <a:ext cx="134100" cy="164100"/>
            </a:xfrm>
            <a:prstGeom prst="cube">
              <a:avLst>
                <a:gd fmla="val 25000" name="adj"/>
              </a:avLst>
            </a:prstGeom>
            <a:solidFill>
              <a:srgbClr val="99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20"/>
            <p:cNvSpPr/>
            <p:nvPr/>
          </p:nvSpPr>
          <p:spPr>
            <a:xfrm>
              <a:off x="3613850" y="2822225"/>
              <a:ext cx="134100" cy="164100"/>
            </a:xfrm>
            <a:prstGeom prst="cube">
              <a:avLst>
                <a:gd fmla="val 25000" name="adj"/>
              </a:avLst>
            </a:prstGeom>
            <a:solidFill>
              <a:srgbClr val="99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20"/>
            <p:cNvSpPr/>
            <p:nvPr/>
          </p:nvSpPr>
          <p:spPr>
            <a:xfrm>
              <a:off x="3690050" y="2822225"/>
              <a:ext cx="134100" cy="164100"/>
            </a:xfrm>
            <a:prstGeom prst="cube">
              <a:avLst>
                <a:gd fmla="val 25000" name="adj"/>
              </a:avLst>
            </a:prstGeom>
            <a:solidFill>
              <a:srgbClr val="99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363" name="Google Shape;363;p20"/>
          <p:cNvCxnSpPr>
            <a:stCxn id="334" idx="3"/>
            <a:endCxn id="350" idx="2"/>
          </p:cNvCxnSpPr>
          <p:nvPr/>
        </p:nvCxnSpPr>
        <p:spPr>
          <a:xfrm flipH="1" rot="10800000">
            <a:off x="3082048" y="1320962"/>
            <a:ext cx="255300" cy="360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64" name="Google Shape;364;p20"/>
          <p:cNvCxnSpPr>
            <a:stCxn id="334" idx="3"/>
            <a:endCxn id="357" idx="2"/>
          </p:cNvCxnSpPr>
          <p:nvPr/>
        </p:nvCxnSpPr>
        <p:spPr>
          <a:xfrm>
            <a:off x="3082048" y="1681262"/>
            <a:ext cx="255300" cy="401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65" name="Google Shape;365;p20"/>
          <p:cNvSpPr txBox="1"/>
          <p:nvPr/>
        </p:nvSpPr>
        <p:spPr>
          <a:xfrm>
            <a:off x="3323161" y="1484975"/>
            <a:ext cx="709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same</a:t>
            </a:r>
            <a:endParaRPr sz="5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366" name="Google Shape;366;p20"/>
          <p:cNvGrpSpPr/>
          <p:nvPr/>
        </p:nvGrpSpPr>
        <p:grpSpPr>
          <a:xfrm>
            <a:off x="7375872" y="1222025"/>
            <a:ext cx="515100" cy="164100"/>
            <a:chOff x="3309050" y="2441225"/>
            <a:chExt cx="515100" cy="164100"/>
          </a:xfrm>
        </p:grpSpPr>
        <p:sp>
          <p:nvSpPr>
            <p:cNvPr id="367" name="Google Shape;367;p20"/>
            <p:cNvSpPr/>
            <p:nvPr/>
          </p:nvSpPr>
          <p:spPr>
            <a:xfrm>
              <a:off x="3309050" y="2441225"/>
              <a:ext cx="134100" cy="164100"/>
            </a:xfrm>
            <a:prstGeom prst="cube">
              <a:avLst>
                <a:gd fmla="val 25000" name="adj"/>
              </a:avLst>
            </a:prstGeom>
            <a:solidFill>
              <a:srgbClr val="99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20"/>
            <p:cNvSpPr/>
            <p:nvPr/>
          </p:nvSpPr>
          <p:spPr>
            <a:xfrm>
              <a:off x="3385250" y="2441225"/>
              <a:ext cx="134100" cy="164100"/>
            </a:xfrm>
            <a:prstGeom prst="cube">
              <a:avLst>
                <a:gd fmla="val 25000" name="adj"/>
              </a:avLst>
            </a:prstGeom>
            <a:solidFill>
              <a:srgbClr val="99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20"/>
            <p:cNvSpPr/>
            <p:nvPr/>
          </p:nvSpPr>
          <p:spPr>
            <a:xfrm>
              <a:off x="3461450" y="2441225"/>
              <a:ext cx="134100" cy="164100"/>
            </a:xfrm>
            <a:prstGeom prst="cube">
              <a:avLst>
                <a:gd fmla="val 25000" name="adj"/>
              </a:avLst>
            </a:prstGeom>
            <a:solidFill>
              <a:srgbClr val="99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20"/>
            <p:cNvSpPr/>
            <p:nvPr/>
          </p:nvSpPr>
          <p:spPr>
            <a:xfrm>
              <a:off x="3537650" y="2441225"/>
              <a:ext cx="134100" cy="164100"/>
            </a:xfrm>
            <a:prstGeom prst="cube">
              <a:avLst>
                <a:gd fmla="val 25000" name="adj"/>
              </a:avLst>
            </a:prstGeom>
            <a:solidFill>
              <a:srgbClr val="99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20"/>
            <p:cNvSpPr/>
            <p:nvPr/>
          </p:nvSpPr>
          <p:spPr>
            <a:xfrm>
              <a:off x="3613850" y="2441225"/>
              <a:ext cx="134100" cy="164100"/>
            </a:xfrm>
            <a:prstGeom prst="cube">
              <a:avLst>
                <a:gd fmla="val 25000" name="adj"/>
              </a:avLst>
            </a:prstGeom>
            <a:solidFill>
              <a:srgbClr val="99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20"/>
            <p:cNvSpPr/>
            <p:nvPr/>
          </p:nvSpPr>
          <p:spPr>
            <a:xfrm>
              <a:off x="3690050" y="2441225"/>
              <a:ext cx="134100" cy="164100"/>
            </a:xfrm>
            <a:prstGeom prst="cube">
              <a:avLst>
                <a:gd fmla="val 25000" name="adj"/>
              </a:avLst>
            </a:prstGeom>
            <a:solidFill>
              <a:srgbClr val="99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3" name="Google Shape;373;p20"/>
          <p:cNvGrpSpPr/>
          <p:nvPr/>
        </p:nvGrpSpPr>
        <p:grpSpPr>
          <a:xfrm>
            <a:off x="7375872" y="1984025"/>
            <a:ext cx="515100" cy="164100"/>
            <a:chOff x="3309050" y="2822225"/>
            <a:chExt cx="515100" cy="164100"/>
          </a:xfrm>
        </p:grpSpPr>
        <p:sp>
          <p:nvSpPr>
            <p:cNvPr id="374" name="Google Shape;374;p20"/>
            <p:cNvSpPr/>
            <p:nvPr/>
          </p:nvSpPr>
          <p:spPr>
            <a:xfrm>
              <a:off x="3309050" y="2822225"/>
              <a:ext cx="134100" cy="164100"/>
            </a:xfrm>
            <a:prstGeom prst="cube">
              <a:avLst>
                <a:gd fmla="val 25000" name="adj"/>
              </a:avLst>
            </a:prstGeom>
            <a:solidFill>
              <a:srgbClr val="60D7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20"/>
            <p:cNvSpPr/>
            <p:nvPr/>
          </p:nvSpPr>
          <p:spPr>
            <a:xfrm>
              <a:off x="3385250" y="2822225"/>
              <a:ext cx="134100" cy="164100"/>
            </a:xfrm>
            <a:prstGeom prst="cube">
              <a:avLst>
                <a:gd fmla="val 25000" name="adj"/>
              </a:avLst>
            </a:prstGeom>
            <a:solidFill>
              <a:srgbClr val="60D7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20"/>
            <p:cNvSpPr/>
            <p:nvPr/>
          </p:nvSpPr>
          <p:spPr>
            <a:xfrm>
              <a:off x="3461450" y="2822225"/>
              <a:ext cx="134100" cy="164100"/>
            </a:xfrm>
            <a:prstGeom prst="cube">
              <a:avLst>
                <a:gd fmla="val 25000" name="adj"/>
              </a:avLst>
            </a:prstGeom>
            <a:solidFill>
              <a:srgbClr val="60D7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20"/>
            <p:cNvSpPr/>
            <p:nvPr/>
          </p:nvSpPr>
          <p:spPr>
            <a:xfrm>
              <a:off x="3537650" y="2822225"/>
              <a:ext cx="134100" cy="164100"/>
            </a:xfrm>
            <a:prstGeom prst="cube">
              <a:avLst>
                <a:gd fmla="val 25000" name="adj"/>
              </a:avLst>
            </a:prstGeom>
            <a:solidFill>
              <a:srgbClr val="60D7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20"/>
            <p:cNvSpPr/>
            <p:nvPr/>
          </p:nvSpPr>
          <p:spPr>
            <a:xfrm>
              <a:off x="3613850" y="2822225"/>
              <a:ext cx="134100" cy="164100"/>
            </a:xfrm>
            <a:prstGeom prst="cube">
              <a:avLst>
                <a:gd fmla="val 25000" name="adj"/>
              </a:avLst>
            </a:prstGeom>
            <a:solidFill>
              <a:srgbClr val="60D7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20"/>
            <p:cNvSpPr/>
            <p:nvPr/>
          </p:nvSpPr>
          <p:spPr>
            <a:xfrm>
              <a:off x="3690050" y="2822225"/>
              <a:ext cx="134100" cy="164100"/>
            </a:xfrm>
            <a:prstGeom prst="cube">
              <a:avLst>
                <a:gd fmla="val 25000" name="adj"/>
              </a:avLst>
            </a:prstGeom>
            <a:solidFill>
              <a:srgbClr val="60D7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0" name="Google Shape;380;p20"/>
          <p:cNvSpPr txBox="1"/>
          <p:nvPr/>
        </p:nvSpPr>
        <p:spPr>
          <a:xfrm>
            <a:off x="7361776" y="1484975"/>
            <a:ext cx="921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same?</a:t>
            </a:r>
            <a:endParaRPr sz="5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381" name="Google Shape;381;p20"/>
          <p:cNvCxnSpPr>
            <a:stCxn id="309" idx="3"/>
            <a:endCxn id="367" idx="2"/>
          </p:cNvCxnSpPr>
          <p:nvPr/>
        </p:nvCxnSpPr>
        <p:spPr>
          <a:xfrm flipH="1" rot="10800000">
            <a:off x="6946373" y="1320962"/>
            <a:ext cx="429600" cy="360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82" name="Google Shape;382;p20"/>
          <p:cNvCxnSpPr>
            <a:stCxn id="309" idx="3"/>
            <a:endCxn id="374" idx="2"/>
          </p:cNvCxnSpPr>
          <p:nvPr/>
        </p:nvCxnSpPr>
        <p:spPr>
          <a:xfrm>
            <a:off x="6946373" y="1681262"/>
            <a:ext cx="429600" cy="401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83" name="Google Shape;383;p20"/>
          <p:cNvSpPr/>
          <p:nvPr/>
        </p:nvSpPr>
        <p:spPr>
          <a:xfrm>
            <a:off x="221946" y="648703"/>
            <a:ext cx="4109100" cy="2708100"/>
          </a:xfrm>
          <a:prstGeom prst="rect">
            <a:avLst/>
          </a:prstGeom>
          <a:solidFill>
            <a:srgbClr val="000000">
              <a:alpha val="48810"/>
            </a:srgbClr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p20"/>
          <p:cNvSpPr/>
          <p:nvPr/>
        </p:nvSpPr>
        <p:spPr>
          <a:xfrm>
            <a:off x="2180703" y="3812536"/>
            <a:ext cx="129900" cy="643800"/>
          </a:xfrm>
          <a:prstGeom prst="rect">
            <a:avLst/>
          </a:prstGeom>
          <a:noFill/>
          <a:ln cap="flat" cmpd="sng" w="19050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9" name="Google Shape;389;p21"/>
          <p:cNvCxnSpPr>
            <a:stCxn id="390" idx="3"/>
            <a:endCxn id="391" idx="1"/>
          </p:cNvCxnSpPr>
          <p:nvPr/>
        </p:nvCxnSpPr>
        <p:spPr>
          <a:xfrm flipH="1" rot="10800000">
            <a:off x="5663250" y="2139741"/>
            <a:ext cx="424200" cy="2562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392" name="Google Shape;392;p21"/>
          <p:cNvCxnSpPr>
            <a:stCxn id="393" idx="3"/>
            <a:endCxn id="391" idx="1"/>
          </p:cNvCxnSpPr>
          <p:nvPr/>
        </p:nvCxnSpPr>
        <p:spPr>
          <a:xfrm>
            <a:off x="5663250" y="1830141"/>
            <a:ext cx="424200" cy="309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394" name="Google Shape;394;p21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Our proposal to measure shared invariance</a:t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91" name="Google Shape;39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87450" y="1721604"/>
            <a:ext cx="1059300" cy="836275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p21"/>
          <p:cNvSpPr txBox="1"/>
          <p:nvPr/>
        </p:nvSpPr>
        <p:spPr>
          <a:xfrm>
            <a:off x="6443088" y="1328027"/>
            <a:ext cx="535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𝒎</a:t>
            </a:r>
            <a:r>
              <a:rPr baseline="-25000" lang="en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396" name="Google Shape;396;p21"/>
          <p:cNvCxnSpPr>
            <a:stCxn id="391" idx="3"/>
            <a:endCxn id="397" idx="2"/>
          </p:cNvCxnSpPr>
          <p:nvPr/>
        </p:nvCxnSpPr>
        <p:spPr>
          <a:xfrm flipH="1" rot="10800000">
            <a:off x="7146750" y="1768341"/>
            <a:ext cx="293700" cy="3714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98" name="Google Shape;398;p21"/>
          <p:cNvSpPr txBox="1"/>
          <p:nvPr/>
        </p:nvSpPr>
        <p:spPr>
          <a:xfrm>
            <a:off x="7369850" y="1930930"/>
            <a:ext cx="1774200" cy="3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</a:t>
            </a:r>
            <a:r>
              <a:rPr baseline="-25000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rep </a:t>
            </a:r>
            <a:r>
              <a:rPr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(𝒎</a:t>
            </a:r>
            <a:r>
              <a:rPr baseline="-25000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r>
              <a:rPr i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</a:t>
            </a:r>
            <a:r>
              <a:rPr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𝙓</a:t>
            </a:r>
            <a:r>
              <a:rPr i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), </a:t>
            </a:r>
            <a:r>
              <a:rPr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𝒎</a:t>
            </a:r>
            <a:r>
              <a:rPr baseline="-25000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r>
              <a:rPr i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</a:t>
            </a:r>
            <a:r>
              <a:rPr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𝙓</a:t>
            </a:r>
            <a:r>
              <a:rPr i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’))</a:t>
            </a:r>
            <a:endParaRPr i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99" name="Google Shape;399;p21"/>
          <p:cNvSpPr txBox="1"/>
          <p:nvPr/>
        </p:nvSpPr>
        <p:spPr>
          <a:xfrm>
            <a:off x="1390200" y="3094675"/>
            <a:ext cx="6050100" cy="418500"/>
          </a:xfrm>
          <a:prstGeom prst="rect">
            <a:avLst/>
          </a:prstGeom>
          <a:solidFill>
            <a:srgbClr val="99000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</a:t>
            </a:r>
            <a:r>
              <a:rPr baseline="-25000" lang="en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inv</a:t>
            </a:r>
            <a:r>
              <a:rPr lang="en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(𝒎</a:t>
            </a:r>
            <a:r>
              <a:rPr baseline="-25000" lang="en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r>
              <a:rPr lang="en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| 𝒎</a:t>
            </a:r>
            <a:r>
              <a:rPr baseline="-25000" lang="en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r>
              <a:rPr lang="en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𝙓, S</a:t>
            </a:r>
            <a:r>
              <a:rPr baseline="-25000" lang="en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rep</a:t>
            </a:r>
            <a:r>
              <a:rPr lang="en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 = STIR(𝒎</a:t>
            </a:r>
            <a:r>
              <a:rPr baseline="-25000" lang="en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r>
              <a:rPr lang="en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| 𝒎</a:t>
            </a:r>
            <a:r>
              <a:rPr baseline="-25000" lang="en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r>
              <a:rPr lang="en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𝙓</a:t>
            </a:r>
            <a:r>
              <a:rPr i="1" lang="en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  <a:r>
              <a:rPr lang="en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= LinearCKA</a:t>
            </a:r>
            <a:r>
              <a:rPr baseline="-25000" lang="en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(𝒎</a:t>
            </a:r>
            <a:r>
              <a:rPr baseline="-25000" lang="en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r>
              <a:rPr i="1" lang="en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</a:t>
            </a:r>
            <a:r>
              <a:rPr lang="en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𝙓</a:t>
            </a:r>
            <a:r>
              <a:rPr i="1" lang="en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), </a:t>
            </a:r>
            <a:r>
              <a:rPr lang="en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𝒎</a:t>
            </a:r>
            <a:r>
              <a:rPr baseline="-25000" lang="en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r>
              <a:rPr i="1" lang="en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</a:t>
            </a:r>
            <a:r>
              <a:rPr lang="en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𝙓</a:t>
            </a:r>
            <a:r>
              <a:rPr i="1" lang="en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’))</a:t>
            </a:r>
            <a:endParaRPr i="1"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00" name="Google Shape;400;p21"/>
          <p:cNvSpPr txBox="1"/>
          <p:nvPr>
            <p:ph idx="1" type="body"/>
          </p:nvPr>
        </p:nvSpPr>
        <p:spPr>
          <a:xfrm>
            <a:off x="1989904" y="3539911"/>
            <a:ext cx="6363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STIR</a:t>
            </a:r>
            <a:r>
              <a:rPr baseline="-25000" lang="en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explicitly </a:t>
            </a:r>
            <a:r>
              <a:rPr lang="en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captures invariances via </a:t>
            </a:r>
            <a:r>
              <a:rPr i="1" lang="en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IRIs</a:t>
            </a:r>
            <a:endParaRPr i="1"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01" name="Google Shape;401;p21"/>
          <p:cNvSpPr txBox="1"/>
          <p:nvPr>
            <p:ph idx="1" type="body"/>
          </p:nvPr>
        </p:nvSpPr>
        <p:spPr>
          <a:xfrm>
            <a:off x="1988100" y="3947229"/>
            <a:ext cx="6363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STIR</a:t>
            </a:r>
            <a:r>
              <a:rPr baseline="-25000" lang="en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explores regions outside 𝙓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02" name="Google Shape;402;p21"/>
          <p:cNvSpPr txBox="1"/>
          <p:nvPr>
            <p:ph idx="1" type="body"/>
          </p:nvPr>
        </p:nvSpPr>
        <p:spPr>
          <a:xfrm>
            <a:off x="1988100" y="4355980"/>
            <a:ext cx="6363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STIR</a:t>
            </a:r>
            <a:r>
              <a:rPr baseline="-25000" lang="en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is</a:t>
            </a:r>
            <a:r>
              <a:rPr lang="en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directional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03" name="Google Shape;40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27595" y="3562434"/>
            <a:ext cx="287700" cy="29981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20831" y="3969751"/>
            <a:ext cx="287700" cy="29981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20831" y="4367378"/>
            <a:ext cx="287700" cy="299810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21"/>
          <p:cNvSpPr txBox="1"/>
          <p:nvPr/>
        </p:nvSpPr>
        <p:spPr>
          <a:xfrm>
            <a:off x="7514397" y="3166472"/>
            <a:ext cx="1317900" cy="3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9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(Kornblith et al., 2019)</a:t>
            </a:r>
            <a:endParaRPr sz="9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07" name="Google Shape;407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</a:rPr>
              <a:t>‹#›</a:t>
            </a:fld>
            <a:endParaRPr>
              <a:solidFill>
                <a:schemeClr val="dk1"/>
              </a:solidFill>
            </a:endParaRPr>
          </a:p>
        </p:txBody>
      </p:sp>
      <p:sp>
        <p:nvSpPr>
          <p:cNvPr id="408" name="Google Shape;408;p21"/>
          <p:cNvSpPr txBox="1"/>
          <p:nvPr>
            <p:ph idx="1" type="body"/>
          </p:nvPr>
        </p:nvSpPr>
        <p:spPr>
          <a:xfrm>
            <a:off x="1390204" y="2691181"/>
            <a:ext cx="6363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600">
                <a:solidFill>
                  <a:schemeClr val="dk1"/>
                </a:solidFill>
                <a:highlight>
                  <a:srgbClr val="9900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S</a:t>
            </a:r>
            <a:r>
              <a:rPr lang="en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imilarity </a:t>
            </a:r>
            <a:r>
              <a:rPr b="1" lang="en" sz="1600">
                <a:solidFill>
                  <a:schemeClr val="dk1"/>
                </a:solidFill>
                <a:highlight>
                  <a:srgbClr val="9900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T</a:t>
            </a:r>
            <a:r>
              <a:rPr lang="en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hrough </a:t>
            </a:r>
            <a:r>
              <a:rPr b="1" lang="en" sz="1600">
                <a:solidFill>
                  <a:schemeClr val="dk1"/>
                </a:solidFill>
                <a:highlight>
                  <a:srgbClr val="9900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I</a:t>
            </a:r>
            <a:r>
              <a:rPr lang="en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nverted </a:t>
            </a:r>
            <a:r>
              <a:rPr b="1" lang="en" sz="1600">
                <a:solidFill>
                  <a:schemeClr val="dk1"/>
                </a:solidFill>
                <a:highlight>
                  <a:srgbClr val="9900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R</a:t>
            </a:r>
            <a:r>
              <a:rPr lang="en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epresentations</a:t>
            </a:r>
            <a:endParaRPr i="1"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09" name="Google Shape;409;p21"/>
          <p:cNvSpPr txBox="1"/>
          <p:nvPr>
            <p:ph idx="1" type="body"/>
          </p:nvPr>
        </p:nvSpPr>
        <p:spPr>
          <a:xfrm>
            <a:off x="-23900" y="682650"/>
            <a:ext cx="4396200" cy="83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15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/>
              <a:buAutoNum type="arabicPeriod"/>
            </a:pPr>
            <a:r>
              <a:rPr lang="en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Find </a:t>
            </a:r>
            <a:r>
              <a:rPr i="1" lang="en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Identically Represented Inputs (IRIs)</a:t>
            </a:r>
            <a:r>
              <a:rPr lang="en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𝙓, 𝙓</a:t>
            </a:r>
            <a:r>
              <a:rPr i="1" lang="en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’</a:t>
            </a:r>
            <a:r>
              <a:rPr lang="en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such that 𝒎</a:t>
            </a:r>
            <a:r>
              <a:rPr baseline="-25000" lang="en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r>
              <a:rPr i="1" lang="en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</a:t>
            </a:r>
            <a:r>
              <a:rPr lang="en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𝙓</a:t>
            </a:r>
            <a:r>
              <a:rPr i="1" lang="en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 ≅ </a:t>
            </a:r>
            <a:r>
              <a:rPr lang="en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𝒎</a:t>
            </a:r>
            <a:r>
              <a:rPr baseline="-25000" lang="en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r>
              <a:rPr i="1" lang="en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</a:t>
            </a:r>
            <a:r>
              <a:rPr lang="en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𝙓</a:t>
            </a:r>
            <a:r>
              <a:rPr i="1" lang="en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’)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10" name="Google Shape;410;p21"/>
          <p:cNvSpPr txBox="1"/>
          <p:nvPr>
            <p:ph idx="1" type="body"/>
          </p:nvPr>
        </p:nvSpPr>
        <p:spPr>
          <a:xfrm>
            <a:off x="4655100" y="642070"/>
            <a:ext cx="4185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2.  Measure similarity of 𝒎</a:t>
            </a:r>
            <a:r>
              <a:rPr baseline="-25000" lang="en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r>
              <a:rPr i="1" lang="en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</a:t>
            </a:r>
            <a:r>
              <a:rPr lang="en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𝙓</a:t>
            </a:r>
            <a:r>
              <a:rPr i="1" lang="en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  <a:r>
              <a:rPr lang="en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and 𝒎</a:t>
            </a:r>
            <a:r>
              <a:rPr baseline="-25000" lang="en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r>
              <a:rPr i="1" lang="en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</a:t>
            </a:r>
            <a:r>
              <a:rPr lang="en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𝙓</a:t>
            </a:r>
            <a:r>
              <a:rPr i="1" lang="en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’)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11" name="Google Shape;411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6048" y="1718481"/>
            <a:ext cx="1059300" cy="836275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Google Shape;412;p21"/>
          <p:cNvSpPr txBox="1"/>
          <p:nvPr/>
        </p:nvSpPr>
        <p:spPr>
          <a:xfrm>
            <a:off x="1880973" y="1348545"/>
            <a:ext cx="505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𝒎</a:t>
            </a:r>
            <a:r>
              <a:rPr baseline="-25000" lang="en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13" name="Google Shape;413;p21"/>
          <p:cNvSpPr txBox="1"/>
          <p:nvPr/>
        </p:nvSpPr>
        <p:spPr>
          <a:xfrm>
            <a:off x="2830150" y="1954236"/>
            <a:ext cx="1542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𝒎</a:t>
            </a:r>
            <a:r>
              <a:rPr baseline="-25000"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r>
              <a:rPr i="1"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</a:t>
            </a:r>
            <a:r>
              <a:rPr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𝙓</a:t>
            </a:r>
            <a:r>
              <a:rPr i="1"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 ≅ </a:t>
            </a:r>
            <a:r>
              <a:rPr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𝒎</a:t>
            </a:r>
            <a:r>
              <a:rPr baseline="-25000"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r>
              <a:rPr i="1"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</a:t>
            </a:r>
            <a:r>
              <a:rPr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𝙓</a:t>
            </a:r>
            <a:r>
              <a:rPr i="1"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’)</a:t>
            </a:r>
            <a:endParaRPr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414" name="Google Shape;414;p21"/>
          <p:cNvCxnSpPr>
            <a:stCxn id="415" idx="3"/>
            <a:endCxn id="411" idx="1"/>
          </p:cNvCxnSpPr>
          <p:nvPr/>
        </p:nvCxnSpPr>
        <p:spPr>
          <a:xfrm>
            <a:off x="1238235" y="1801009"/>
            <a:ext cx="287700" cy="335700"/>
          </a:xfrm>
          <a:prstGeom prst="curvedConnector3">
            <a:avLst>
              <a:gd fmla="val 50020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416" name="Google Shape;416;p21"/>
          <p:cNvCxnSpPr>
            <a:stCxn id="417" idx="3"/>
            <a:endCxn id="411" idx="1"/>
          </p:cNvCxnSpPr>
          <p:nvPr/>
        </p:nvCxnSpPr>
        <p:spPr>
          <a:xfrm flipH="1" rot="10800000">
            <a:off x="1238235" y="2136735"/>
            <a:ext cx="287700" cy="230100"/>
          </a:xfrm>
          <a:prstGeom prst="curvedConnector3">
            <a:avLst>
              <a:gd fmla="val 50020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418" name="Google Shape;418;p21"/>
          <p:cNvCxnSpPr>
            <a:stCxn id="411" idx="3"/>
            <a:endCxn id="419" idx="2"/>
          </p:cNvCxnSpPr>
          <p:nvPr/>
        </p:nvCxnSpPr>
        <p:spPr>
          <a:xfrm flipH="1" rot="10800000">
            <a:off x="2585348" y="1788918"/>
            <a:ext cx="334200" cy="347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20" name="Google Shape;420;p21"/>
          <p:cNvSpPr txBox="1"/>
          <p:nvPr/>
        </p:nvSpPr>
        <p:spPr>
          <a:xfrm>
            <a:off x="260326" y="2153214"/>
            <a:ext cx="424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𝙓</a:t>
            </a:r>
            <a:r>
              <a:rPr i="1" lang="en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’</a:t>
            </a:r>
            <a:endParaRPr i="1"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21" name="Google Shape;421;p21"/>
          <p:cNvSpPr txBox="1"/>
          <p:nvPr/>
        </p:nvSpPr>
        <p:spPr>
          <a:xfrm>
            <a:off x="272354" y="1598105"/>
            <a:ext cx="384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𝙓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22" name="Google Shape;422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31597" y="1493104"/>
            <a:ext cx="505200" cy="50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Google Shape;423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82462" y="1520717"/>
            <a:ext cx="505200" cy="50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p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33035" y="1552881"/>
            <a:ext cx="505200" cy="496256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18070" y="2060320"/>
            <a:ext cx="505200" cy="50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72542" y="2081170"/>
            <a:ext cx="505200" cy="50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Google Shape;417;p21"/>
          <p:cNvPicPr preferRelativeResize="0"/>
          <p:nvPr/>
        </p:nvPicPr>
        <p:blipFill rotWithShape="1">
          <a:blip r:embed="rId9">
            <a:alphaModFix/>
          </a:blip>
          <a:srcRect b="0" l="25778" r="51209" t="0"/>
          <a:stretch/>
        </p:blipFill>
        <p:spPr>
          <a:xfrm>
            <a:off x="733035" y="2120406"/>
            <a:ext cx="505200" cy="492858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21"/>
          <p:cNvSpPr txBox="1"/>
          <p:nvPr/>
        </p:nvSpPr>
        <p:spPr>
          <a:xfrm>
            <a:off x="4603726" y="2153214"/>
            <a:ext cx="472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𝙓</a:t>
            </a:r>
            <a:r>
              <a:rPr i="1" lang="en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’</a:t>
            </a:r>
            <a:endParaRPr i="1"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27" name="Google Shape;427;p21"/>
          <p:cNvSpPr txBox="1"/>
          <p:nvPr/>
        </p:nvSpPr>
        <p:spPr>
          <a:xfrm>
            <a:off x="4615754" y="1598105"/>
            <a:ext cx="384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𝙓</a:t>
            </a:r>
            <a:endParaRPr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28" name="Google Shape;428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74997" y="1493104"/>
            <a:ext cx="505200" cy="50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125862" y="1520717"/>
            <a:ext cx="505200" cy="50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p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076435" y="1552881"/>
            <a:ext cx="505200" cy="496256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61470" y="2060320"/>
            <a:ext cx="505200" cy="50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115942" y="2081170"/>
            <a:ext cx="505200" cy="50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Google Shape;433;p21"/>
          <p:cNvPicPr preferRelativeResize="0"/>
          <p:nvPr/>
        </p:nvPicPr>
        <p:blipFill rotWithShape="1">
          <a:blip r:embed="rId9">
            <a:alphaModFix/>
          </a:blip>
          <a:srcRect b="0" l="25778" r="51209" t="0"/>
          <a:stretch/>
        </p:blipFill>
        <p:spPr>
          <a:xfrm>
            <a:off x="5076435" y="2120406"/>
            <a:ext cx="505200" cy="49285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34" name="Google Shape;434;p21"/>
          <p:cNvGrpSpPr/>
          <p:nvPr/>
        </p:nvGrpSpPr>
        <p:grpSpPr>
          <a:xfrm>
            <a:off x="2919535" y="1690039"/>
            <a:ext cx="515100" cy="164100"/>
            <a:chOff x="3309050" y="2441225"/>
            <a:chExt cx="515100" cy="164100"/>
          </a:xfrm>
        </p:grpSpPr>
        <p:sp>
          <p:nvSpPr>
            <p:cNvPr id="419" name="Google Shape;419;p21"/>
            <p:cNvSpPr/>
            <p:nvPr/>
          </p:nvSpPr>
          <p:spPr>
            <a:xfrm>
              <a:off x="3309050" y="2441225"/>
              <a:ext cx="134100" cy="164100"/>
            </a:xfrm>
            <a:prstGeom prst="cube">
              <a:avLst>
                <a:gd fmla="val 25000" name="adj"/>
              </a:avLst>
            </a:prstGeom>
            <a:solidFill>
              <a:srgbClr val="99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21"/>
            <p:cNvSpPr/>
            <p:nvPr/>
          </p:nvSpPr>
          <p:spPr>
            <a:xfrm>
              <a:off x="3385250" y="2441225"/>
              <a:ext cx="134100" cy="164100"/>
            </a:xfrm>
            <a:prstGeom prst="cube">
              <a:avLst>
                <a:gd fmla="val 25000" name="adj"/>
              </a:avLst>
            </a:prstGeom>
            <a:solidFill>
              <a:srgbClr val="99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21"/>
            <p:cNvSpPr/>
            <p:nvPr/>
          </p:nvSpPr>
          <p:spPr>
            <a:xfrm>
              <a:off x="3461450" y="2441225"/>
              <a:ext cx="134100" cy="164100"/>
            </a:xfrm>
            <a:prstGeom prst="cube">
              <a:avLst>
                <a:gd fmla="val 25000" name="adj"/>
              </a:avLst>
            </a:prstGeom>
            <a:solidFill>
              <a:srgbClr val="99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21"/>
            <p:cNvSpPr/>
            <p:nvPr/>
          </p:nvSpPr>
          <p:spPr>
            <a:xfrm>
              <a:off x="3537650" y="2441225"/>
              <a:ext cx="134100" cy="164100"/>
            </a:xfrm>
            <a:prstGeom prst="cube">
              <a:avLst>
                <a:gd fmla="val 25000" name="adj"/>
              </a:avLst>
            </a:prstGeom>
            <a:solidFill>
              <a:srgbClr val="99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21"/>
            <p:cNvSpPr/>
            <p:nvPr/>
          </p:nvSpPr>
          <p:spPr>
            <a:xfrm>
              <a:off x="3613850" y="2441225"/>
              <a:ext cx="134100" cy="164100"/>
            </a:xfrm>
            <a:prstGeom prst="cube">
              <a:avLst>
                <a:gd fmla="val 25000" name="adj"/>
              </a:avLst>
            </a:prstGeom>
            <a:solidFill>
              <a:srgbClr val="99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21"/>
            <p:cNvSpPr/>
            <p:nvPr/>
          </p:nvSpPr>
          <p:spPr>
            <a:xfrm>
              <a:off x="3690050" y="2441225"/>
              <a:ext cx="134100" cy="164100"/>
            </a:xfrm>
            <a:prstGeom prst="cube">
              <a:avLst>
                <a:gd fmla="val 25000" name="adj"/>
              </a:avLst>
            </a:prstGeom>
            <a:solidFill>
              <a:srgbClr val="99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40" name="Google Shape;440;p21"/>
          <p:cNvGrpSpPr/>
          <p:nvPr/>
        </p:nvGrpSpPr>
        <p:grpSpPr>
          <a:xfrm>
            <a:off x="2919535" y="2452039"/>
            <a:ext cx="515100" cy="164100"/>
            <a:chOff x="3309050" y="2822225"/>
            <a:chExt cx="515100" cy="164100"/>
          </a:xfrm>
        </p:grpSpPr>
        <p:sp>
          <p:nvSpPr>
            <p:cNvPr id="441" name="Google Shape;441;p21"/>
            <p:cNvSpPr/>
            <p:nvPr/>
          </p:nvSpPr>
          <p:spPr>
            <a:xfrm>
              <a:off x="3309050" y="2822225"/>
              <a:ext cx="134100" cy="164100"/>
            </a:xfrm>
            <a:prstGeom prst="cube">
              <a:avLst>
                <a:gd fmla="val 25000" name="adj"/>
              </a:avLst>
            </a:prstGeom>
            <a:solidFill>
              <a:srgbClr val="99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21"/>
            <p:cNvSpPr/>
            <p:nvPr/>
          </p:nvSpPr>
          <p:spPr>
            <a:xfrm>
              <a:off x="3385250" y="2822225"/>
              <a:ext cx="134100" cy="164100"/>
            </a:xfrm>
            <a:prstGeom prst="cube">
              <a:avLst>
                <a:gd fmla="val 25000" name="adj"/>
              </a:avLst>
            </a:prstGeom>
            <a:solidFill>
              <a:srgbClr val="99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21"/>
            <p:cNvSpPr/>
            <p:nvPr/>
          </p:nvSpPr>
          <p:spPr>
            <a:xfrm>
              <a:off x="3461450" y="2822225"/>
              <a:ext cx="134100" cy="164100"/>
            </a:xfrm>
            <a:prstGeom prst="cube">
              <a:avLst>
                <a:gd fmla="val 25000" name="adj"/>
              </a:avLst>
            </a:prstGeom>
            <a:solidFill>
              <a:srgbClr val="99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21"/>
            <p:cNvSpPr/>
            <p:nvPr/>
          </p:nvSpPr>
          <p:spPr>
            <a:xfrm>
              <a:off x="3537650" y="2822225"/>
              <a:ext cx="134100" cy="164100"/>
            </a:xfrm>
            <a:prstGeom prst="cube">
              <a:avLst>
                <a:gd fmla="val 25000" name="adj"/>
              </a:avLst>
            </a:prstGeom>
            <a:solidFill>
              <a:srgbClr val="99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21"/>
            <p:cNvSpPr/>
            <p:nvPr/>
          </p:nvSpPr>
          <p:spPr>
            <a:xfrm>
              <a:off x="3613850" y="2822225"/>
              <a:ext cx="134100" cy="164100"/>
            </a:xfrm>
            <a:prstGeom prst="cube">
              <a:avLst>
                <a:gd fmla="val 25000" name="adj"/>
              </a:avLst>
            </a:prstGeom>
            <a:solidFill>
              <a:srgbClr val="99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21"/>
            <p:cNvSpPr/>
            <p:nvPr/>
          </p:nvSpPr>
          <p:spPr>
            <a:xfrm>
              <a:off x="3690050" y="2822225"/>
              <a:ext cx="134100" cy="164100"/>
            </a:xfrm>
            <a:prstGeom prst="cube">
              <a:avLst>
                <a:gd fmla="val 25000" name="adj"/>
              </a:avLst>
            </a:prstGeom>
            <a:solidFill>
              <a:srgbClr val="99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447" name="Google Shape;447;p21"/>
          <p:cNvCxnSpPr>
            <a:stCxn id="411" idx="3"/>
            <a:endCxn id="441" idx="2"/>
          </p:cNvCxnSpPr>
          <p:nvPr/>
        </p:nvCxnSpPr>
        <p:spPr>
          <a:xfrm>
            <a:off x="2585348" y="2136618"/>
            <a:ext cx="334200" cy="414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448" name="Google Shape;448;p21"/>
          <p:cNvGrpSpPr/>
          <p:nvPr/>
        </p:nvGrpSpPr>
        <p:grpSpPr>
          <a:xfrm>
            <a:off x="7440422" y="1669639"/>
            <a:ext cx="515100" cy="164100"/>
            <a:chOff x="3309050" y="2441225"/>
            <a:chExt cx="515100" cy="164100"/>
          </a:xfrm>
        </p:grpSpPr>
        <p:sp>
          <p:nvSpPr>
            <p:cNvPr id="397" name="Google Shape;397;p21"/>
            <p:cNvSpPr/>
            <p:nvPr/>
          </p:nvSpPr>
          <p:spPr>
            <a:xfrm>
              <a:off x="3309050" y="2441225"/>
              <a:ext cx="134100" cy="164100"/>
            </a:xfrm>
            <a:prstGeom prst="cube">
              <a:avLst>
                <a:gd fmla="val 25000" name="adj"/>
              </a:avLst>
            </a:prstGeom>
            <a:solidFill>
              <a:srgbClr val="99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21"/>
            <p:cNvSpPr/>
            <p:nvPr/>
          </p:nvSpPr>
          <p:spPr>
            <a:xfrm>
              <a:off x="3385250" y="2441225"/>
              <a:ext cx="134100" cy="164100"/>
            </a:xfrm>
            <a:prstGeom prst="cube">
              <a:avLst>
                <a:gd fmla="val 25000" name="adj"/>
              </a:avLst>
            </a:prstGeom>
            <a:solidFill>
              <a:srgbClr val="99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21"/>
            <p:cNvSpPr/>
            <p:nvPr/>
          </p:nvSpPr>
          <p:spPr>
            <a:xfrm>
              <a:off x="3461450" y="2441225"/>
              <a:ext cx="134100" cy="164100"/>
            </a:xfrm>
            <a:prstGeom prst="cube">
              <a:avLst>
                <a:gd fmla="val 25000" name="adj"/>
              </a:avLst>
            </a:prstGeom>
            <a:solidFill>
              <a:srgbClr val="99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21"/>
            <p:cNvSpPr/>
            <p:nvPr/>
          </p:nvSpPr>
          <p:spPr>
            <a:xfrm>
              <a:off x="3537650" y="2441225"/>
              <a:ext cx="134100" cy="164100"/>
            </a:xfrm>
            <a:prstGeom prst="cube">
              <a:avLst>
                <a:gd fmla="val 25000" name="adj"/>
              </a:avLst>
            </a:prstGeom>
            <a:solidFill>
              <a:srgbClr val="99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21"/>
            <p:cNvSpPr/>
            <p:nvPr/>
          </p:nvSpPr>
          <p:spPr>
            <a:xfrm>
              <a:off x="3613850" y="2441225"/>
              <a:ext cx="134100" cy="164100"/>
            </a:xfrm>
            <a:prstGeom prst="cube">
              <a:avLst>
                <a:gd fmla="val 25000" name="adj"/>
              </a:avLst>
            </a:prstGeom>
            <a:solidFill>
              <a:srgbClr val="99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21"/>
            <p:cNvSpPr/>
            <p:nvPr/>
          </p:nvSpPr>
          <p:spPr>
            <a:xfrm>
              <a:off x="3690050" y="2441225"/>
              <a:ext cx="134100" cy="164100"/>
            </a:xfrm>
            <a:prstGeom prst="cube">
              <a:avLst>
                <a:gd fmla="val 25000" name="adj"/>
              </a:avLst>
            </a:prstGeom>
            <a:solidFill>
              <a:srgbClr val="99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54" name="Google Shape;454;p21"/>
          <p:cNvGrpSpPr/>
          <p:nvPr/>
        </p:nvGrpSpPr>
        <p:grpSpPr>
          <a:xfrm>
            <a:off x="7440422" y="2431639"/>
            <a:ext cx="515100" cy="164100"/>
            <a:chOff x="3309050" y="2822225"/>
            <a:chExt cx="515100" cy="164100"/>
          </a:xfrm>
        </p:grpSpPr>
        <p:sp>
          <p:nvSpPr>
            <p:cNvPr id="455" name="Google Shape;455;p21"/>
            <p:cNvSpPr/>
            <p:nvPr/>
          </p:nvSpPr>
          <p:spPr>
            <a:xfrm>
              <a:off x="3309050" y="2822225"/>
              <a:ext cx="134100" cy="164100"/>
            </a:xfrm>
            <a:prstGeom prst="cube">
              <a:avLst>
                <a:gd fmla="val 25000" name="adj"/>
              </a:avLst>
            </a:prstGeom>
            <a:solidFill>
              <a:srgbClr val="60D7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21"/>
            <p:cNvSpPr/>
            <p:nvPr/>
          </p:nvSpPr>
          <p:spPr>
            <a:xfrm>
              <a:off x="3385250" y="2822225"/>
              <a:ext cx="134100" cy="164100"/>
            </a:xfrm>
            <a:prstGeom prst="cube">
              <a:avLst>
                <a:gd fmla="val 25000" name="adj"/>
              </a:avLst>
            </a:prstGeom>
            <a:solidFill>
              <a:srgbClr val="60D7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21"/>
            <p:cNvSpPr/>
            <p:nvPr/>
          </p:nvSpPr>
          <p:spPr>
            <a:xfrm>
              <a:off x="3461450" y="2822225"/>
              <a:ext cx="134100" cy="164100"/>
            </a:xfrm>
            <a:prstGeom prst="cube">
              <a:avLst>
                <a:gd fmla="val 25000" name="adj"/>
              </a:avLst>
            </a:prstGeom>
            <a:solidFill>
              <a:srgbClr val="60D7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21"/>
            <p:cNvSpPr/>
            <p:nvPr/>
          </p:nvSpPr>
          <p:spPr>
            <a:xfrm>
              <a:off x="3537650" y="2822225"/>
              <a:ext cx="134100" cy="164100"/>
            </a:xfrm>
            <a:prstGeom prst="cube">
              <a:avLst>
                <a:gd fmla="val 25000" name="adj"/>
              </a:avLst>
            </a:prstGeom>
            <a:solidFill>
              <a:srgbClr val="60D7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21"/>
            <p:cNvSpPr/>
            <p:nvPr/>
          </p:nvSpPr>
          <p:spPr>
            <a:xfrm>
              <a:off x="3613850" y="2822225"/>
              <a:ext cx="134100" cy="164100"/>
            </a:xfrm>
            <a:prstGeom prst="cube">
              <a:avLst>
                <a:gd fmla="val 25000" name="adj"/>
              </a:avLst>
            </a:prstGeom>
            <a:solidFill>
              <a:srgbClr val="60D7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21"/>
            <p:cNvSpPr/>
            <p:nvPr/>
          </p:nvSpPr>
          <p:spPr>
            <a:xfrm>
              <a:off x="3690050" y="2822225"/>
              <a:ext cx="134100" cy="164100"/>
            </a:xfrm>
            <a:prstGeom prst="cube">
              <a:avLst>
                <a:gd fmla="val 25000" name="adj"/>
              </a:avLst>
            </a:prstGeom>
            <a:solidFill>
              <a:srgbClr val="60D7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461" name="Google Shape;461;p21"/>
          <p:cNvCxnSpPr>
            <a:stCxn id="391" idx="3"/>
            <a:endCxn id="455" idx="2"/>
          </p:cNvCxnSpPr>
          <p:nvPr/>
        </p:nvCxnSpPr>
        <p:spPr>
          <a:xfrm>
            <a:off x="7146750" y="2139741"/>
            <a:ext cx="293700" cy="3906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